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48"/>
  </p:notesMasterIdLst>
  <p:handoutMasterIdLst>
    <p:handoutMasterId r:id="rId49"/>
  </p:handoutMasterIdLst>
  <p:sldIdLst>
    <p:sldId id="378" r:id="rId3"/>
    <p:sldId id="598" r:id="rId4"/>
    <p:sldId id="622" r:id="rId5"/>
    <p:sldId id="538" r:id="rId6"/>
    <p:sldId id="539" r:id="rId7"/>
    <p:sldId id="585" r:id="rId8"/>
    <p:sldId id="587" r:id="rId9"/>
    <p:sldId id="540" r:id="rId10"/>
    <p:sldId id="589" r:id="rId11"/>
    <p:sldId id="590" r:id="rId12"/>
    <p:sldId id="623" r:id="rId13"/>
    <p:sldId id="541" r:id="rId14"/>
    <p:sldId id="627" r:id="rId15"/>
    <p:sldId id="624" r:id="rId16"/>
    <p:sldId id="542" r:id="rId17"/>
    <p:sldId id="628" r:id="rId18"/>
    <p:sldId id="543" r:id="rId19"/>
    <p:sldId id="545" r:id="rId20"/>
    <p:sldId id="625" r:id="rId21"/>
    <p:sldId id="629" r:id="rId22"/>
    <p:sldId id="546" r:id="rId23"/>
    <p:sldId id="547" r:id="rId24"/>
    <p:sldId id="548" r:id="rId25"/>
    <p:sldId id="550" r:id="rId26"/>
    <p:sldId id="553" r:id="rId27"/>
    <p:sldId id="551" r:id="rId28"/>
    <p:sldId id="597" r:id="rId29"/>
    <p:sldId id="579" r:id="rId30"/>
    <p:sldId id="634" r:id="rId31"/>
    <p:sldId id="635" r:id="rId32"/>
    <p:sldId id="554" r:id="rId33"/>
    <p:sldId id="612" r:id="rId34"/>
    <p:sldId id="616" r:id="rId35"/>
    <p:sldId id="576" r:id="rId36"/>
    <p:sldId id="617" r:id="rId37"/>
    <p:sldId id="578" r:id="rId38"/>
    <p:sldId id="555" r:id="rId39"/>
    <p:sldId id="558" r:id="rId40"/>
    <p:sldId id="631" r:id="rId41"/>
    <p:sldId id="604" r:id="rId42"/>
    <p:sldId id="605" r:id="rId43"/>
    <p:sldId id="567" r:id="rId44"/>
    <p:sldId id="630" r:id="rId45"/>
    <p:sldId id="632" r:id="rId46"/>
    <p:sldId id="633" r:id="rId4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Patterson" initials="D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1" autoAdjust="0"/>
    <p:restoredTop sz="87182" autoAdjust="0"/>
  </p:normalViewPr>
  <p:slideViewPr>
    <p:cSldViewPr snapToGrid="0">
      <p:cViewPr varScale="1">
        <p:scale>
          <a:sx n="125" d="100"/>
          <a:sy n="125" d="100"/>
        </p:scale>
        <p:origin x="272" y="16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16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commentAuthors" Target="commentAuthors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69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9/7/17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0050" y="587375"/>
            <a:ext cx="6070600" cy="3416300"/>
          </a:xfrm>
        </p:spPr>
      </p:sp>
    </p:spTree>
    <p:extLst>
      <p:ext uri="{BB962C8B-B14F-4D97-AF65-F5344CB8AC3E}">
        <p14:creationId xmlns:p14="http://schemas.microsoft.com/office/powerpoint/2010/main" val="299588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1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focus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 – 5 (Clicker)</a:t>
            </a:r>
            <a:r>
              <a:rPr lang="en-US" baseline="0" dirty="0" smtClean="0"/>
              <a:t> – 3 (News/</a:t>
            </a:r>
            <a:r>
              <a:rPr lang="en-US" baseline="0" dirty="0" err="1" smtClean="0"/>
              <a:t>Administrativia</a:t>
            </a:r>
            <a:r>
              <a:rPr lang="en-US" baseline="0" dirty="0" smtClean="0"/>
              <a:t>) = 72 (36 slides max)</a:t>
            </a:r>
          </a:p>
          <a:p>
            <a:r>
              <a:rPr lang="en-US" baseline="0" dirty="0" smtClean="0"/>
              <a:t>Clicker at 20 (half+)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5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 – 5 (Clicker)</a:t>
            </a:r>
            <a:r>
              <a:rPr lang="en-US" baseline="0" dirty="0" smtClean="0"/>
              <a:t> – 3 (News/</a:t>
            </a:r>
            <a:r>
              <a:rPr lang="en-US" baseline="0" dirty="0" err="1" smtClean="0"/>
              <a:t>Administrativia</a:t>
            </a:r>
            <a:r>
              <a:rPr lang="en-US" baseline="0" dirty="0" smtClean="0"/>
              <a:t>) = 72 (36 slides max)</a:t>
            </a:r>
          </a:p>
          <a:p>
            <a:r>
              <a:rPr lang="en-US" baseline="0" dirty="0" smtClean="0"/>
              <a:t>Clicker at 20 (half+)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0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90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0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556785" y="4749853"/>
            <a:ext cx="548699" cy="39374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>
            <a:lvl1pPr>
              <a:spcBef>
                <a:spcPts val="0"/>
              </a:spcBef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00000000-1234-1234-1234-1234123412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0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2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5" y="742951"/>
            <a:ext cx="82264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964908"/>
            <a:ext cx="2133600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CE33E40-A394-8B40-82D0-A3241F22E4EA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33400" y="375292"/>
            <a:ext cx="1846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1B3384"/>
              </a:solidFill>
              <a:latin typeface="Arial Narrow"/>
              <a:ea typeface="ＭＳ Ｐゴシック"/>
              <a:cs typeface="Arial Narrow"/>
            </a:endParaRPr>
          </a:p>
        </p:txBody>
      </p:sp>
      <p:pic>
        <p:nvPicPr>
          <p:cNvPr id="8" name="Picture 7" descr="riscv-tall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" y="0"/>
            <a:ext cx="116586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0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8.emf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Relationship Id="rId24" Type="http://schemas.openxmlformats.org/officeDocument/2006/relationships/image" Target="../media/image32.png"/><Relationship Id="rId25" Type="http://schemas.openxmlformats.org/officeDocument/2006/relationships/image" Target="../media/image33.png"/><Relationship Id="rId26" Type="http://schemas.openxmlformats.org/officeDocument/2006/relationships/image" Target="../media/image34.png"/><Relationship Id="rId27" Type="http://schemas.openxmlformats.org/officeDocument/2006/relationships/image" Target="../media/image35.png"/><Relationship Id="rId28" Type="http://schemas.openxmlformats.org/officeDocument/2006/relationships/image" Target="../media/image36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30" Type="http://schemas.openxmlformats.org/officeDocument/2006/relationships/image" Target="../media/image38.png"/><Relationship Id="rId31" Type="http://schemas.openxmlformats.org/officeDocument/2006/relationships/image" Target="../media/image39.png"/><Relationship Id="rId32" Type="http://schemas.openxmlformats.org/officeDocument/2006/relationships/image" Target="../media/image40.png"/><Relationship Id="rId9" Type="http://schemas.openxmlformats.org/officeDocument/2006/relationships/image" Target="../media/image17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33" Type="http://schemas.openxmlformats.org/officeDocument/2006/relationships/image" Target="../media/image41.png"/><Relationship Id="rId34" Type="http://schemas.openxmlformats.org/officeDocument/2006/relationships/image" Target="../media/image42.png"/><Relationship Id="rId35" Type="http://schemas.openxmlformats.org/officeDocument/2006/relationships/image" Target="../media/image43.png"/><Relationship Id="rId36" Type="http://schemas.openxmlformats.org/officeDocument/2006/relationships/image" Target="../media/image44.emf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jpeg"/><Relationship Id="rId17" Type="http://schemas.openxmlformats.org/officeDocument/2006/relationships/image" Target="../media/image25.emf"/><Relationship Id="rId18" Type="http://schemas.openxmlformats.org/officeDocument/2006/relationships/image" Target="../media/image26.jpeg"/><Relationship Id="rId19" Type="http://schemas.openxmlformats.org/officeDocument/2006/relationships/image" Target="../media/image27.emf"/><Relationship Id="rId37" Type="http://schemas.openxmlformats.org/officeDocument/2006/relationships/image" Target="../media/image45.png"/><Relationship Id="rId38" Type="http://schemas.openxmlformats.org/officeDocument/2006/relationships/image" Target="../media/image46.png"/><Relationship Id="rId39" Type="http://schemas.openxmlformats.org/officeDocument/2006/relationships/image" Target="../media/image47.png"/><Relationship Id="rId40" Type="http://schemas.openxmlformats.org/officeDocument/2006/relationships/image" Target="../media/image48.png"/><Relationship Id="rId41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42950"/>
            <a:ext cx="8510631" cy="1519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Introduction to Assembly Language and RISC-V Instruction Set Architecture</a:t>
            </a:r>
            <a:endParaRPr lang="en-US" i="1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16000" y="2914650"/>
            <a:ext cx="7213600" cy="14287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err="1"/>
              <a:t>Krste</a:t>
            </a:r>
            <a:r>
              <a:rPr lang="en-US" dirty="0"/>
              <a:t> </a:t>
            </a:r>
            <a:r>
              <a:rPr lang="en-US" dirty="0" err="1" smtClean="0"/>
              <a:t>Asanović</a:t>
            </a:r>
            <a:r>
              <a:rPr lang="en-US" dirty="0" smtClean="0"/>
              <a:t> &amp; Randy H. Katz</a:t>
            </a:r>
          </a:p>
          <a:p>
            <a:r>
              <a:rPr lang="en-US" dirty="0" smtClean="0"/>
              <a:t>http://inst.eecs.Berkeley.edu/~cs61c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2017 - Lecture #5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8150"/>
            <a:ext cx="4148667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Inspired by the IBM 360 </a:t>
            </a:r>
            <a:br>
              <a:rPr lang="en-US" dirty="0" smtClean="0"/>
            </a:br>
            <a:r>
              <a:rPr lang="en-US" dirty="0" smtClean="0"/>
              <a:t>“Green Card”</a:t>
            </a:r>
            <a:endParaRPr lang="en-US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9427" y="9927"/>
            <a:ext cx="2912534" cy="513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Assembly Language</a:t>
            </a:r>
          </a:p>
          <a:p>
            <a:r>
              <a:rPr lang="en-US" dirty="0" smtClean="0"/>
              <a:t>RISC-V Architecture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Registers vs. Variables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RISC-V Instructions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C-to-RISC-V Patterns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in Conclusion </a:t>
            </a:r>
            <a:r>
              <a:rPr lang="is-IS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What is RISC-V?</a:t>
            </a: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229600" cy="3657600"/>
          </a:xfrm>
          <a:ln/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Fifth generation of RISC design from UC Berkeley</a:t>
            </a:r>
          </a:p>
          <a:p>
            <a:r>
              <a:rPr lang="en-US" sz="2400" dirty="0"/>
              <a:t>A high-quality, license-free, royalty-free RISC ISA specification</a:t>
            </a:r>
          </a:p>
          <a:p>
            <a:r>
              <a:rPr lang="en-US" sz="2400" dirty="0"/>
              <a:t>Experiencing rapid uptake in both industry and academia</a:t>
            </a:r>
          </a:p>
          <a:p>
            <a:r>
              <a:rPr lang="en-US" sz="2400" dirty="0" smtClean="0"/>
              <a:t>Both </a:t>
            </a:r>
            <a:r>
              <a:rPr lang="en-US" sz="2400" dirty="0"/>
              <a:t>proprietary and open-source core implementations</a:t>
            </a:r>
          </a:p>
          <a:p>
            <a:r>
              <a:rPr lang="en-US" sz="2400" dirty="0"/>
              <a:t>Supported by growing shared software ecosystem</a:t>
            </a:r>
          </a:p>
          <a:p>
            <a:r>
              <a:rPr lang="en-US" sz="2400" dirty="0"/>
              <a:t>Appropriate for all levels of computing system, from microcontrollers to </a:t>
            </a:r>
            <a:r>
              <a:rPr lang="en-US" sz="2400" dirty="0" smtClean="0"/>
              <a:t>supercomputers</a:t>
            </a:r>
          </a:p>
          <a:p>
            <a:pPr lvl="1"/>
            <a:r>
              <a:rPr lang="en-US" sz="2000" dirty="0" smtClean="0"/>
              <a:t>32-bit, 64-bit, and 128-bit variants (we’re using 32-bit in class, textbook uses 64-bit)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tandard </a:t>
            </a:r>
            <a:r>
              <a:rPr lang="en-US" sz="2400" dirty="0"/>
              <a:t>maintained by non-profit RISC-V Foundation</a:t>
            </a:r>
          </a:p>
          <a:p>
            <a:endParaRPr lang="en-US" sz="240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pic>
        <p:nvPicPr>
          <p:cNvPr id="8" name="Picture 7" descr="riscv-t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" y="0"/>
            <a:ext cx="11658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Members (60+)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050" y="762446"/>
            <a:ext cx="2086566" cy="28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12" t="35185" r="20628" b="35185"/>
          <a:stretch/>
        </p:blipFill>
        <p:spPr>
          <a:xfrm>
            <a:off x="3059758" y="2064209"/>
            <a:ext cx="1820271" cy="551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4713" y="1153417"/>
            <a:ext cx="2117210" cy="339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812" y="671550"/>
            <a:ext cx="1718326" cy="400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253" y="1057875"/>
            <a:ext cx="1702198" cy="476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396" y="2439706"/>
            <a:ext cx="1758444" cy="409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779" y="1546325"/>
            <a:ext cx="1950250" cy="3365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601" y="1647035"/>
            <a:ext cx="1102418" cy="6962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58" y="2383989"/>
            <a:ext cx="2186029" cy="397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37" y="1855667"/>
            <a:ext cx="2324591" cy="4940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82" b="14818"/>
          <a:stretch/>
        </p:blipFill>
        <p:spPr>
          <a:xfrm>
            <a:off x="4587666" y="628570"/>
            <a:ext cx="1810695" cy="443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37" y="777842"/>
            <a:ext cx="1623763" cy="4638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968" y="1343254"/>
            <a:ext cx="1296021" cy="4260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004" y="1609388"/>
            <a:ext cx="2155840" cy="408725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630026" y="3129328"/>
            <a:ext cx="5915399" cy="1932742"/>
            <a:chOff x="0" y="666750"/>
            <a:chExt cx="9220200" cy="382290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3000" y="2648376"/>
              <a:ext cx="2251509" cy="45677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1792" y="3174275"/>
              <a:ext cx="947847" cy="54047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3000" y="4019550"/>
              <a:ext cx="1531851" cy="46700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333" t="18132" r="8333" b="21429"/>
            <a:stretch/>
          </p:blipFill>
          <p:spPr>
            <a:xfrm>
              <a:off x="2977072" y="666750"/>
              <a:ext cx="1747328" cy="58244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1571197"/>
              <a:ext cx="1355681" cy="51331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6668409" y="1037607"/>
              <a:ext cx="636648" cy="111413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796903" y="2896219"/>
              <a:ext cx="2937472" cy="1339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 dirty="0">
                  <a:solidFill>
                    <a:srgbClr val="0000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Rumble </a:t>
              </a:r>
              <a:endParaRPr lang="en-US" sz="1900" b="1" dirty="0" smtClean="0">
                <a:solidFill>
                  <a:srgbClr val="000000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00" b="1" dirty="0" smtClean="0">
                  <a:solidFill>
                    <a:srgbClr val="FF9300"/>
                  </a:solidFill>
                  <a:latin typeface="Arial" pitchFamily="-110" charset="0"/>
                  <a:ea typeface="ＭＳ Ｐゴシック"/>
                  <a:cs typeface="ＭＳ Ｐゴシック"/>
                </a:rPr>
                <a:t>Development</a:t>
              </a:r>
              <a:endParaRPr lang="en-US" sz="1900" b="1" dirty="0">
                <a:solidFill>
                  <a:srgbClr val="FF9300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3481" y="2419350"/>
              <a:ext cx="899519" cy="66795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4600" y="4002055"/>
              <a:ext cx="2114550" cy="47469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030" y="2326986"/>
              <a:ext cx="1371600" cy="5495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0357" y="2379360"/>
              <a:ext cx="1721043" cy="49719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1790" y="1617360"/>
              <a:ext cx="2256610" cy="42099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7500" y="3105150"/>
              <a:ext cx="2247900" cy="66084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2706" y="3867150"/>
              <a:ext cx="2082694" cy="58858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915044"/>
              <a:ext cx="1639571" cy="47219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6400" y="1041915"/>
              <a:ext cx="1348089" cy="53923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1696" b="17188"/>
            <a:stretch/>
          </p:blipFill>
          <p:spPr>
            <a:xfrm>
              <a:off x="5578775" y="2129068"/>
              <a:ext cx="2122556" cy="51888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96199" y="666750"/>
              <a:ext cx="1524001" cy="105334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0000" y="2221301"/>
              <a:ext cx="934133" cy="80764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9800" y="2952750"/>
              <a:ext cx="1219200" cy="80661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37" y="3830268"/>
              <a:ext cx="1648463" cy="65938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500" y="3055221"/>
              <a:ext cx="1808630" cy="54916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0599" y="707816"/>
              <a:ext cx="2389632" cy="80592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7671" y="1663521"/>
              <a:ext cx="2221320" cy="603429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1178462" y="324564"/>
            <a:ext cx="149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Platinum: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6185" y="2857503"/>
            <a:ext cx="3091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Gold,  Silver, Auditors:</a:t>
            </a:r>
          </a:p>
        </p:txBody>
      </p:sp>
      <p:pic>
        <p:nvPicPr>
          <p:cNvPr id="45" name="Picture 44" descr="mediatek_125x50.pn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183" y="3589796"/>
            <a:ext cx="1480431" cy="444129"/>
          </a:xfrm>
          <a:prstGeom prst="rect">
            <a:avLst/>
          </a:prstGeom>
        </p:spPr>
      </p:pic>
      <p:pic>
        <p:nvPicPr>
          <p:cNvPr id="49" name="Picture 48" descr="samsung-2_250x100.pn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50" y="1065838"/>
            <a:ext cx="1917774" cy="652179"/>
          </a:xfrm>
          <a:prstGeom prst="rect">
            <a:avLst/>
          </a:prstGeom>
        </p:spPr>
      </p:pic>
      <p:pic>
        <p:nvPicPr>
          <p:cNvPr id="50" name="Picture 49" descr="huawei_250x100.pn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93" y="2056781"/>
            <a:ext cx="1904483" cy="6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Assembly Language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RISC-V Architecture</a:t>
            </a:r>
          </a:p>
          <a:p>
            <a:r>
              <a:rPr lang="en-US" dirty="0" smtClean="0"/>
              <a:t>Registers vs. Variables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RISC-V Instructions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C-to-RISC-V Patterns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in Conclusion </a:t>
            </a:r>
            <a:r>
              <a:rPr lang="is-IS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Assembly Variables: </a:t>
            </a:r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Unlike </a:t>
            </a:r>
            <a:r>
              <a:rPr lang="en-US" dirty="0"/>
              <a:t>HLL like C or Java, </a:t>
            </a:r>
            <a:r>
              <a:rPr lang="en-US" dirty="0" smtClean="0"/>
              <a:t>assembly does not have </a:t>
            </a:r>
            <a:r>
              <a:rPr lang="en-US" i="1" dirty="0" smtClean="0"/>
              <a:t>variables </a:t>
            </a:r>
            <a:r>
              <a:rPr lang="en-US" dirty="0" smtClean="0"/>
              <a:t>as you know and love them</a:t>
            </a:r>
            <a:endParaRPr lang="en-US" i="1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More primitive, closer what simple hardware </a:t>
            </a:r>
            <a:r>
              <a:rPr lang="en-US" dirty="0"/>
              <a:t>can directly </a:t>
            </a:r>
            <a:r>
              <a:rPr lang="en-US" dirty="0" smtClean="0"/>
              <a:t>support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Assembly operands are objects called </a:t>
            </a:r>
            <a:r>
              <a:rPr lang="en-US" u="sng" dirty="0">
                <a:solidFill>
                  <a:srgbClr val="063DE8"/>
                </a:solidFill>
              </a:rPr>
              <a:t>registers</a:t>
            </a:r>
            <a:endParaRPr lang="en-US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Limited </a:t>
            </a:r>
            <a:r>
              <a:rPr lang="en-US" dirty="0"/>
              <a:t>number of special </a:t>
            </a:r>
            <a:r>
              <a:rPr lang="en-US" dirty="0" smtClean="0"/>
              <a:t>places to hold values, built </a:t>
            </a:r>
            <a:r>
              <a:rPr lang="en-US" dirty="0"/>
              <a:t>directly into the hardware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Operations </a:t>
            </a:r>
            <a:r>
              <a:rPr lang="en-US" dirty="0"/>
              <a:t>can only be performed on these!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Benefit</a:t>
            </a:r>
            <a:r>
              <a:rPr lang="en-US" dirty="0"/>
              <a:t>: Since registers are directly in hardware, they are very fast </a:t>
            </a:r>
            <a:r>
              <a:rPr lang="en-US" dirty="0" smtClean="0"/>
              <a:t>(</a:t>
            </a:r>
            <a:r>
              <a:rPr lang="en-US" dirty="0"/>
              <a:t>faster than 1 </a:t>
            </a:r>
            <a:r>
              <a:rPr lang="en-US" dirty="0" smtClean="0"/>
              <a:t>ns - </a:t>
            </a:r>
            <a:r>
              <a:rPr lang="en-US" dirty="0"/>
              <a:t>light travels </a:t>
            </a:r>
            <a:r>
              <a:rPr lang="en-US" dirty="0" smtClean="0"/>
              <a:t>1 foot </a:t>
            </a:r>
            <a:r>
              <a:rPr lang="en-US" dirty="0"/>
              <a:t>in 1 ns!!</a:t>
            </a:r>
            <a:r>
              <a:rPr lang="en-US" dirty="0" smtClean="0"/>
              <a:t>! </a:t>
            </a:r>
            <a:r>
              <a:rPr lang="en-US" dirty="0"/>
              <a:t>)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/>
          <p:nvPr/>
        </p:nvGrpSpPr>
        <p:grpSpPr>
          <a:xfrm>
            <a:off x="386880" y="1143000"/>
            <a:ext cx="3048000" cy="3077308"/>
            <a:chOff x="609600" y="1676400"/>
            <a:chExt cx="3048000" cy="3962400"/>
          </a:xfrm>
        </p:grpSpPr>
        <p:sp>
          <p:nvSpPr>
            <p:cNvPr id="11" name="Rectangle 10"/>
            <p:cNvSpPr/>
            <p:nvPr/>
          </p:nvSpPr>
          <p:spPr>
            <a:xfrm>
              <a:off x="609600" y="1676400"/>
              <a:ext cx="304800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mtClean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164197"/>
              <a:ext cx="2590800" cy="5334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smtClean="0">
                  <a:solidFill>
                    <a:schemeClr val="tx1"/>
                  </a:solidFill>
                </a:rPr>
                <a:t>Control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048000"/>
              <a:ext cx="2590800" cy="236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err="1" smtClean="0">
                  <a:solidFill>
                    <a:schemeClr val="tx1"/>
                  </a:solidFill>
                </a:rPr>
                <a:t>Datapath</a:t>
              </a:r>
              <a:endParaRPr lang="en-US" b="1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523206" y="2725783"/>
              <a:ext cx="0" cy="323011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668588" y="2717104"/>
              <a:ext cx="0" cy="330896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Registers live inside the Processor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725208" y="2581604"/>
            <a:ext cx="2367431" cy="1422791"/>
            <a:chOff x="914399" y="3505200"/>
            <a:chExt cx="2367431" cy="1897054"/>
          </a:xfrm>
        </p:grpSpPr>
        <p:sp>
          <p:nvSpPr>
            <p:cNvPr id="12" name="Rectangle 11"/>
            <p:cNvSpPr/>
            <p:nvPr/>
          </p:nvSpPr>
          <p:spPr>
            <a:xfrm>
              <a:off x="914400" y="3505200"/>
              <a:ext cx="2362200" cy="2286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PC</a:t>
              </a: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14399" y="3721696"/>
              <a:ext cx="2362202" cy="943848"/>
              <a:chOff x="1600199" y="3797896"/>
              <a:chExt cx="1600201" cy="943848"/>
            </a:xfrm>
            <a:solidFill>
              <a:srgbClr val="9BBB59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00200" y="4038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688670" y="3797896"/>
                <a:ext cx="1508091" cy="94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 smtClean="0">
                    <a:solidFill>
                      <a:srgbClr val="FF0000"/>
                    </a:solidFill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</a:t>
                </a:r>
                <a:endParaRPr lang="en-US" sz="4000" b="1" dirty="0">
                  <a:solidFill>
                    <a:srgbClr val="FF0000"/>
                  </a:solidFill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14400" y="4540479"/>
              <a:ext cx="2367430" cy="861775"/>
              <a:chOff x="4572000" y="3245079"/>
              <a:chExt cx="2367430" cy="861775"/>
            </a:xfrm>
          </p:grpSpPr>
          <p:sp>
            <p:nvSpPr>
              <p:cNvPr id="23" name="Trapezoid 22"/>
              <p:cNvSpPr/>
              <p:nvPr/>
            </p:nvSpPr>
            <p:spPr>
              <a:xfrm flipV="1">
                <a:off x="4572000" y="3429000"/>
                <a:ext cx="2362200" cy="609600"/>
              </a:xfrm>
              <a:prstGeom prst="trapezoid">
                <a:avLst>
                  <a:gd name="adj" fmla="val 25000"/>
                </a:avLst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3245079"/>
                <a:ext cx="2367430" cy="86177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Arithmetic &amp; Logic Unit</a:t>
                </a:r>
              </a:p>
              <a:p>
                <a:pPr algn="ctr"/>
                <a:r>
                  <a:rPr lang="en-US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(ALU)</a:t>
                </a:r>
                <a:endParaRPr lang="en-US"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800600" y="1143000"/>
            <a:ext cx="1905000" cy="30861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smtClean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6705600" y="1257300"/>
            <a:ext cx="1524000" cy="571500"/>
            <a:chOff x="6705600" y="1676400"/>
            <a:chExt cx="1524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smtClean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6705600" y="19812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6705600" y="3600450"/>
            <a:ext cx="1524000" cy="571500"/>
            <a:chOff x="6705600" y="4800600"/>
            <a:chExt cx="1524000" cy="762000"/>
          </a:xfrm>
        </p:grpSpPr>
        <p:sp>
          <p:nvSpPr>
            <p:cNvPr id="55" name="Rectangle 54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smtClean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 flipH="1">
              <a:off x="6705600" y="51816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>
            <a:off x="4953000" y="1485900"/>
            <a:ext cx="1524000" cy="2571750"/>
            <a:chOff x="4953000" y="1981200"/>
            <a:chExt cx="1524000" cy="3429000"/>
          </a:xfrm>
        </p:grpSpPr>
        <p:grpSp>
          <p:nvGrpSpPr>
            <p:cNvPr id="75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  <a:endParaRPr lang="en-US" sz="2400">
                <a:effectLst>
                  <a:glow rad="2286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2675688" y="1296769"/>
            <a:ext cx="2873052" cy="3603695"/>
            <a:chOff x="2675688" y="1729025"/>
            <a:chExt cx="2873052" cy="4804926"/>
          </a:xfrm>
        </p:grpSpPr>
        <p:grpSp>
          <p:nvGrpSpPr>
            <p:cNvPr id="272" name="Group 271"/>
            <p:cNvGrpSpPr/>
            <p:nvPr/>
          </p:nvGrpSpPr>
          <p:grpSpPr>
            <a:xfrm>
              <a:off x="3429000" y="1729025"/>
              <a:ext cx="1371600" cy="3826718"/>
              <a:chOff x="3429000" y="1729025"/>
              <a:chExt cx="1371600" cy="3826718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429000" y="25146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0" idx="1"/>
              </p:cNvCxnSpPr>
              <p:nvPr/>
            </p:nvCxnSpPr>
            <p:spPr>
              <a:xfrm>
                <a:off x="3429000" y="35814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3429000" y="4535269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0800000">
                <a:off x="3429000" y="4725988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495920" y="1729025"/>
                <a:ext cx="127683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Enable?</a:t>
                </a:r>
              </a:p>
              <a:p>
                <a:pPr algn="ctr"/>
                <a:r>
                  <a:rPr lang="en-US" dirty="0" smtClean="0"/>
                  <a:t>Read/Write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663697" y="3146883"/>
                <a:ext cx="94128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Address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753338" y="3760111"/>
                <a:ext cx="762000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Write Data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791439" y="4693968"/>
                <a:ext cx="685799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ReadData</a:t>
                </a:r>
                <a:endParaRPr lang="en-US" dirty="0"/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2675688" y="5746591"/>
              <a:ext cx="2873052" cy="787360"/>
              <a:chOff x="2751888" y="5822791"/>
              <a:chExt cx="2873052" cy="787360"/>
            </a:xfrm>
          </p:grpSpPr>
          <p:sp>
            <p:nvSpPr>
              <p:cNvPr id="276" name="Left Brace 275"/>
              <p:cNvSpPr/>
              <p:nvPr/>
            </p:nvSpPr>
            <p:spPr>
              <a:xfrm rot="16200000">
                <a:off x="3988672" y="5441791"/>
                <a:ext cx="381000" cy="1143000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751888" y="6117709"/>
                <a:ext cx="2873052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Processor-Memory Interface</a:t>
                </a:r>
                <a:endParaRPr lang="en-US"/>
              </a:p>
            </p:txBody>
          </p:sp>
        </p:grpSp>
      </p:grpSp>
      <p:grpSp>
        <p:nvGrpSpPr>
          <p:cNvPr id="285" name="Group 284"/>
          <p:cNvGrpSpPr/>
          <p:nvPr/>
        </p:nvGrpSpPr>
        <p:grpSpPr>
          <a:xfrm>
            <a:off x="5958498" y="4309947"/>
            <a:ext cx="2351926" cy="590520"/>
            <a:chOff x="5958498" y="5791200"/>
            <a:chExt cx="2351926" cy="787359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5958498" y="6086117"/>
              <a:ext cx="235192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I/O-Memory Interfaces</a:t>
              </a:r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965588" y="1951239"/>
            <a:ext cx="1517017" cy="5688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Program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941590" y="3315656"/>
            <a:ext cx="1517017" cy="5688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Data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4294967295"/>
          </p:nvPr>
        </p:nvSpPr>
        <p:spPr>
          <a:xfrm>
            <a:off x="222740" y="4767264"/>
            <a:ext cx="2250831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Number of RISC-V Registers</a:t>
            </a:r>
            <a:endParaRPr lang="en-US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77500" lnSpcReduction="20000"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dirty="0" smtClean="0"/>
              <a:t>Drawback</a:t>
            </a:r>
            <a:r>
              <a:rPr lang="en-US" dirty="0"/>
              <a:t>: Since registers are in hardware, there are a </a:t>
            </a:r>
            <a:r>
              <a:rPr lang="en-US" dirty="0" smtClean="0"/>
              <a:t>limited number </a:t>
            </a:r>
            <a:r>
              <a:rPr lang="en-US" dirty="0"/>
              <a:t>of them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Solution: </a:t>
            </a:r>
            <a:r>
              <a:rPr lang="en-US" dirty="0" smtClean="0"/>
              <a:t>RISC-V </a:t>
            </a:r>
            <a:r>
              <a:rPr lang="en-US" dirty="0"/>
              <a:t>code must be </a:t>
            </a:r>
            <a:r>
              <a:rPr lang="en-US" dirty="0" smtClean="0"/>
              <a:t>carefully written to </a:t>
            </a:r>
            <a:r>
              <a:rPr lang="en-US" dirty="0"/>
              <a:t>efficiently use registers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 32 </a:t>
            </a:r>
            <a:r>
              <a:rPr lang="en-US" dirty="0"/>
              <a:t>registers in </a:t>
            </a:r>
            <a:r>
              <a:rPr lang="en-US" dirty="0" smtClean="0"/>
              <a:t>RISC-V, referred </a:t>
            </a:r>
            <a:r>
              <a:rPr lang="en-US" dirty="0"/>
              <a:t>to by number </a:t>
            </a:r>
            <a:r>
              <a:rPr lang="en-US" b="1" dirty="0">
                <a:latin typeface="Courier"/>
                <a:cs typeface="Courier"/>
              </a:rPr>
              <a:t>x0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>
                <a:latin typeface="Courier"/>
                <a:cs typeface="Courier"/>
              </a:rPr>
              <a:t>x31</a:t>
            </a:r>
          </a:p>
          <a:p>
            <a:pPr lvl="1">
              <a:lnSpc>
                <a:spcPct val="85000"/>
              </a:lnSpc>
            </a:pPr>
            <a:r>
              <a:rPr lang="en-US" dirty="0">
                <a:cs typeface="Calibri"/>
              </a:rPr>
              <a:t>Registers are also given symbolic names, described </a:t>
            </a:r>
            <a:r>
              <a:rPr lang="en-US" dirty="0" smtClean="0">
                <a:cs typeface="Calibri"/>
              </a:rPr>
              <a:t>later</a:t>
            </a:r>
            <a:endParaRPr lang="en-US" dirty="0"/>
          </a:p>
          <a:p>
            <a:pPr lvl="1">
              <a:lnSpc>
                <a:spcPct val="85000"/>
              </a:lnSpc>
            </a:pPr>
            <a:r>
              <a:rPr lang="en-US" dirty="0"/>
              <a:t>Why 32? </a:t>
            </a:r>
            <a:r>
              <a:rPr lang="en-US" dirty="0">
                <a:solidFill>
                  <a:srgbClr val="063DE8"/>
                </a:solidFill>
              </a:rPr>
              <a:t>Smaller is </a:t>
            </a:r>
            <a:r>
              <a:rPr lang="en-US" dirty="0" smtClean="0">
                <a:solidFill>
                  <a:srgbClr val="063DE8"/>
                </a:solidFill>
              </a:rPr>
              <a:t>faster, but too small is bad. Goldilocks principle (“This porridge is too hot; This porridge is too cold; this porridge is just right”)</a:t>
            </a:r>
            <a:endParaRPr lang="en-US" dirty="0"/>
          </a:p>
          <a:p>
            <a:pPr marL="342900" lvl="1" indent="-342900">
              <a:lnSpc>
                <a:spcPct val="85000"/>
              </a:lnSpc>
              <a:buFont typeface="Arial"/>
              <a:buChar char="•"/>
            </a:pPr>
            <a:r>
              <a:rPr lang="en-US" dirty="0" smtClean="0"/>
              <a:t>Each RISC-V </a:t>
            </a:r>
            <a:r>
              <a:rPr lang="en-US" dirty="0"/>
              <a:t>register is </a:t>
            </a:r>
            <a:r>
              <a:rPr lang="en-US" dirty="0" smtClean="0"/>
              <a:t>32 </a:t>
            </a:r>
            <a:r>
              <a:rPr lang="en-US" dirty="0"/>
              <a:t>bits wide </a:t>
            </a:r>
            <a:r>
              <a:rPr lang="en-US" dirty="0" smtClean="0"/>
              <a:t>(</a:t>
            </a:r>
            <a:r>
              <a:rPr lang="en-US" b="1" i="1" dirty="0" smtClean="0"/>
              <a:t>RV32</a:t>
            </a:r>
            <a:r>
              <a:rPr lang="en-US" dirty="0" smtClean="0"/>
              <a:t> </a:t>
            </a:r>
            <a:r>
              <a:rPr lang="en-US" dirty="0"/>
              <a:t>variant of </a:t>
            </a:r>
            <a:r>
              <a:rPr lang="en-US" dirty="0" smtClean="0"/>
              <a:t>RISC</a:t>
            </a:r>
            <a:r>
              <a:rPr lang="en-US" dirty="0"/>
              <a:t>-V </a:t>
            </a:r>
            <a:r>
              <a:rPr lang="en-US" dirty="0" smtClean="0"/>
              <a:t>ISA)</a:t>
            </a:r>
            <a:endParaRPr lang="en-US" dirty="0"/>
          </a:p>
          <a:p>
            <a:pPr lvl="1">
              <a:lnSpc>
                <a:spcPct val="85000"/>
              </a:lnSpc>
            </a:pPr>
            <a:r>
              <a:rPr lang="en-US" dirty="0"/>
              <a:t>Groups of </a:t>
            </a:r>
            <a:r>
              <a:rPr lang="en-US" dirty="0" smtClean="0"/>
              <a:t>32 </a:t>
            </a:r>
            <a:r>
              <a:rPr lang="en-US" dirty="0"/>
              <a:t>bits called a </a:t>
            </a:r>
            <a:r>
              <a:rPr lang="en-US" u="sng" dirty="0" smtClean="0">
                <a:solidFill>
                  <a:srgbClr val="063DE8"/>
                </a:solidFill>
              </a:rPr>
              <a:t>word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RISC-V ISA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P&amp;H </a:t>
            </a:r>
            <a:r>
              <a:rPr lang="en-US" dirty="0" err="1" smtClean="0"/>
              <a:t>CoD</a:t>
            </a:r>
            <a:r>
              <a:rPr lang="en-US" dirty="0" smtClean="0"/>
              <a:t> textbook uses the 64-bit variant RV64 (explain differences later)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latin typeface="Courier"/>
                <a:cs typeface="Courier"/>
              </a:rPr>
              <a:t>x0 </a:t>
            </a:r>
            <a:r>
              <a:rPr lang="en-US" dirty="0" smtClean="0">
                <a:latin typeface="Calibri"/>
                <a:cs typeface="Calibri"/>
              </a:rPr>
              <a:t>is special, always holds value zero</a:t>
            </a:r>
          </a:p>
          <a:p>
            <a:pPr lvl="1">
              <a:lnSpc>
                <a:spcPct val="85000"/>
              </a:lnSpc>
            </a:pPr>
            <a:r>
              <a:rPr lang="en-US" dirty="0" smtClean="0">
                <a:latin typeface="Calibri"/>
                <a:cs typeface="Calibri"/>
              </a:rPr>
              <a:t>So really only 31 registers able to hold variable values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C, Java </a:t>
            </a:r>
            <a:r>
              <a:rPr lang="en-US" dirty="0" smtClean="0"/>
              <a:t>Variables </a:t>
            </a:r>
            <a:r>
              <a:rPr lang="en-US" dirty="0"/>
              <a:t>vs. </a:t>
            </a:r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idx="1"/>
          </p:nvPr>
        </p:nvSpPr>
        <p:spPr>
          <a:xfrm>
            <a:off x="375506" y="1148159"/>
            <a:ext cx="8499279" cy="3394472"/>
          </a:xfrm>
          <a:ln/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latin typeface="+mj-lt"/>
                <a:cs typeface="Arial Bold" charset="0"/>
                <a:sym typeface="Arial Bold" charset="0"/>
              </a:rPr>
              <a:t>In </a:t>
            </a:r>
            <a:r>
              <a:rPr lang="en-US" sz="2800" dirty="0">
                <a:latin typeface="+mj-lt"/>
                <a:cs typeface="Arial Bold" charset="0"/>
                <a:sym typeface="Arial Bold" charset="0"/>
              </a:rPr>
              <a:t>C (and most </a:t>
            </a:r>
            <a:r>
              <a:rPr lang="en-US" sz="2800" dirty="0" smtClean="0">
                <a:latin typeface="+mj-lt"/>
                <a:cs typeface="Arial Bold" charset="0"/>
                <a:sym typeface="Arial Bold" charset="0"/>
              </a:rPr>
              <a:t>HLLs):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latin typeface="+mj-lt"/>
                <a:cs typeface="Arial Bold" charset="0"/>
                <a:sym typeface="Arial Bold" charset="0"/>
              </a:rPr>
              <a:t>V</a:t>
            </a:r>
            <a:r>
              <a:rPr lang="en-US" sz="2400" dirty="0" smtClean="0">
                <a:latin typeface="+mj-lt"/>
                <a:cs typeface="Arial Bold" charset="0"/>
                <a:sym typeface="Arial Bold" charset="0"/>
              </a:rPr>
              <a:t>ariables </a:t>
            </a:r>
            <a:r>
              <a:rPr lang="en-US" sz="2400" dirty="0">
                <a:latin typeface="+mj-lt"/>
                <a:cs typeface="Arial Bold" charset="0"/>
                <a:sym typeface="Arial Bold" charset="0"/>
              </a:rPr>
              <a:t>declared </a:t>
            </a:r>
            <a:r>
              <a:rPr lang="en-US" sz="2400" dirty="0" smtClean="0">
                <a:latin typeface="+mj-lt"/>
                <a:cs typeface="Arial Bold" charset="0"/>
                <a:sym typeface="Arial Bold" charset="0"/>
              </a:rPr>
              <a:t>and </a:t>
            </a:r>
            <a:r>
              <a:rPr lang="en-US" sz="2400" dirty="0">
                <a:latin typeface="+mj-lt"/>
                <a:cs typeface="Arial Bold" charset="0"/>
                <a:sym typeface="Arial Bold" charset="0"/>
              </a:rPr>
              <a:t>given a </a:t>
            </a:r>
            <a:r>
              <a:rPr lang="en-US" sz="2400" dirty="0" smtClean="0">
                <a:latin typeface="+mj-lt"/>
                <a:cs typeface="Arial Bold" charset="0"/>
                <a:sym typeface="Arial Bold" charset="0"/>
              </a:rPr>
              <a:t>type</a:t>
            </a:r>
            <a:endParaRPr lang="en-US" sz="2400" dirty="0">
              <a:latin typeface="+mj-lt"/>
              <a:sym typeface="Arial Bold" charset="0"/>
            </a:endParaRPr>
          </a:p>
          <a:p>
            <a:pPr lvl="2">
              <a:spcBef>
                <a:spcPct val="0"/>
              </a:spcBef>
            </a:pPr>
            <a:r>
              <a:rPr lang="en-US" sz="2000" dirty="0" smtClean="0">
                <a:latin typeface="+mj-lt"/>
                <a:cs typeface="Arial Bold" charset="0"/>
                <a:sym typeface="Arial Bold" charset="0"/>
              </a:rPr>
              <a:t>Example:		</a:t>
            </a:r>
            <a:r>
              <a:rPr lang="en-US" sz="1800" b="1" dirty="0" err="1" smtClean="0">
                <a:latin typeface="Courier"/>
                <a:cs typeface="Courier" charset="0"/>
                <a:sym typeface="Courier" charset="0"/>
              </a:rPr>
              <a:t>int</a:t>
            </a:r>
            <a:r>
              <a:rPr lang="en-US" sz="1800" b="1" dirty="0" smtClean="0">
                <a:latin typeface="Courier"/>
                <a:cs typeface="Courier" charset="0"/>
                <a:sym typeface="Courier" charset="0"/>
              </a:rPr>
              <a:t> </a:t>
            </a:r>
            <a:r>
              <a:rPr lang="en-US" sz="1800" b="1" dirty="0" err="1">
                <a:latin typeface="Courier"/>
                <a:cs typeface="Courier" charset="0"/>
                <a:sym typeface="Courier" charset="0"/>
              </a:rPr>
              <a:t>fahr</a:t>
            </a:r>
            <a:r>
              <a:rPr lang="en-US" sz="1800" b="1" dirty="0">
                <a:latin typeface="Courier"/>
                <a:cs typeface="Courier" charset="0"/>
                <a:sym typeface="Courier" charset="0"/>
              </a:rPr>
              <a:t>, </a:t>
            </a:r>
            <a:r>
              <a:rPr lang="en-US" sz="1800" b="1" dirty="0" err="1">
                <a:latin typeface="Courier"/>
                <a:cs typeface="Courier" charset="0"/>
                <a:sym typeface="Courier" charset="0"/>
              </a:rPr>
              <a:t>celsius</a:t>
            </a:r>
            <a:r>
              <a:rPr lang="en-US" sz="1800" b="1" dirty="0">
                <a:latin typeface="Courier"/>
                <a:cs typeface="Courier" charset="0"/>
                <a:sym typeface="Courier" charset="0"/>
              </a:rPr>
              <a:t>; </a:t>
            </a:r>
            <a:r>
              <a:rPr lang="en-US" sz="1800" b="1" dirty="0">
                <a:latin typeface="Courier"/>
                <a:sym typeface="Courier" charset="0"/>
              </a:rPr>
              <a:t/>
            </a:r>
            <a:br>
              <a:rPr lang="en-US" sz="1800" b="1" dirty="0">
                <a:latin typeface="Courier"/>
                <a:sym typeface="Courier" charset="0"/>
              </a:rPr>
            </a:br>
            <a:r>
              <a:rPr lang="en-US" sz="1800" b="1" dirty="0" smtClean="0">
                <a:latin typeface="Courier"/>
                <a:sym typeface="Courier" charset="0"/>
              </a:rPr>
              <a:t>				</a:t>
            </a:r>
            <a:r>
              <a:rPr lang="en-US" sz="1800" b="1" dirty="0" smtClean="0">
                <a:latin typeface="Courier"/>
                <a:cs typeface="Courier" charset="0"/>
                <a:sym typeface="Courier" charset="0"/>
              </a:rPr>
              <a:t>char </a:t>
            </a:r>
            <a:r>
              <a:rPr lang="en-US" sz="1800" b="1" dirty="0">
                <a:latin typeface="Courier"/>
                <a:cs typeface="Courier" charset="0"/>
                <a:sym typeface="Courier" charset="0"/>
              </a:rPr>
              <a:t>a, b, c, d, e;</a:t>
            </a:r>
            <a:endParaRPr lang="en-US" sz="2800" b="1" dirty="0">
              <a:latin typeface="Courier"/>
            </a:endParaRPr>
          </a:p>
          <a:p>
            <a:pPr lvl="1">
              <a:lnSpc>
                <a:spcPct val="85000"/>
              </a:lnSpc>
            </a:pPr>
            <a:r>
              <a:rPr lang="en-US" sz="2400" dirty="0" smtClean="0">
                <a:latin typeface="+mj-lt"/>
                <a:cs typeface="Arial Bold" charset="0"/>
                <a:sym typeface="Arial Bold" charset="0"/>
              </a:rPr>
              <a:t>Each </a:t>
            </a:r>
            <a:r>
              <a:rPr lang="en-US" sz="2400" dirty="0">
                <a:latin typeface="+mj-lt"/>
                <a:cs typeface="Arial Bold" charset="0"/>
                <a:sym typeface="Arial Bold" charset="0"/>
              </a:rPr>
              <a:t>variable can ONLY represent a value of the type it was declared </a:t>
            </a:r>
            <a:r>
              <a:rPr lang="en-US" sz="2400" dirty="0" smtClean="0">
                <a:latin typeface="+mj-lt"/>
                <a:cs typeface="Arial Bold" charset="0"/>
                <a:sym typeface="Arial Bold" charset="0"/>
              </a:rPr>
              <a:t>(e.g., cannot </a:t>
            </a:r>
            <a:r>
              <a:rPr lang="en-US" sz="2400" dirty="0">
                <a:latin typeface="+mj-lt"/>
                <a:cs typeface="Arial Bold" charset="0"/>
                <a:sym typeface="Arial Bold" charset="0"/>
              </a:rPr>
              <a:t>mix and match </a:t>
            </a:r>
            <a:r>
              <a:rPr lang="en-US" sz="2400" i="1" dirty="0" err="1">
                <a:latin typeface="+mj-lt"/>
                <a:cs typeface="Arial Bold" charset="0"/>
                <a:sym typeface="Arial Bold" charset="0"/>
              </a:rPr>
              <a:t>int</a:t>
            </a:r>
            <a:r>
              <a:rPr lang="en-US" sz="2400" dirty="0">
                <a:latin typeface="+mj-lt"/>
                <a:cs typeface="Arial Bold" charset="0"/>
                <a:sym typeface="Arial Bold" charset="0"/>
              </a:rPr>
              <a:t> and </a:t>
            </a:r>
            <a:r>
              <a:rPr lang="en-US" sz="2400" i="1" dirty="0">
                <a:latin typeface="+mj-lt"/>
                <a:cs typeface="Arial Bold" charset="0"/>
                <a:sym typeface="Arial Bold" charset="0"/>
              </a:rPr>
              <a:t>char</a:t>
            </a:r>
            <a:r>
              <a:rPr lang="en-US" sz="2400" dirty="0">
                <a:latin typeface="+mj-lt"/>
                <a:cs typeface="Arial Bold" charset="0"/>
                <a:sym typeface="Arial Bold" charset="0"/>
              </a:rPr>
              <a:t> variables</a:t>
            </a:r>
            <a:r>
              <a:rPr lang="en-US" sz="2400" dirty="0" smtClean="0">
                <a:latin typeface="+mj-lt"/>
                <a:cs typeface="Arial Bold" charset="0"/>
                <a:sym typeface="Arial Bold" charset="0"/>
              </a:rPr>
              <a:t>)</a:t>
            </a:r>
            <a:endParaRPr lang="en-US" sz="2400" dirty="0">
              <a:latin typeface="+mj-lt"/>
            </a:endParaRPr>
          </a:p>
          <a:p>
            <a:pPr>
              <a:lnSpc>
                <a:spcPct val="85000"/>
              </a:lnSpc>
            </a:pPr>
            <a:r>
              <a:rPr lang="en-US" sz="2800" dirty="0" smtClean="0">
                <a:latin typeface="+mj-lt"/>
                <a:cs typeface="Arial Bold" charset="0"/>
                <a:sym typeface="Arial Bold" charset="0"/>
              </a:rPr>
              <a:t>In </a:t>
            </a:r>
            <a:r>
              <a:rPr lang="en-US" sz="2800" dirty="0">
                <a:latin typeface="+mj-lt"/>
                <a:cs typeface="Arial Bold" charset="0"/>
                <a:sym typeface="Arial Bold" charset="0"/>
              </a:rPr>
              <a:t>Assembly </a:t>
            </a:r>
            <a:r>
              <a:rPr lang="en-US" sz="2800" dirty="0" smtClean="0">
                <a:latin typeface="+mj-lt"/>
                <a:cs typeface="Arial Bold" charset="0"/>
                <a:sym typeface="Arial Bold" charset="0"/>
              </a:rPr>
              <a:t>Language:</a:t>
            </a:r>
          </a:p>
          <a:p>
            <a:pPr lvl="1">
              <a:lnSpc>
                <a:spcPct val="85000"/>
              </a:lnSpc>
            </a:pPr>
            <a:r>
              <a:rPr lang="en-US" sz="2400" dirty="0">
                <a:latin typeface="+mj-lt"/>
                <a:cs typeface="Arial Bold" charset="0"/>
                <a:sym typeface="Arial Bold" charset="0"/>
              </a:rPr>
              <a:t>R</a:t>
            </a:r>
            <a:r>
              <a:rPr lang="en-US" sz="2400" dirty="0" smtClean="0">
                <a:latin typeface="+mj-lt"/>
                <a:cs typeface="Arial Bold" charset="0"/>
                <a:sym typeface="Arial Bold" charset="0"/>
              </a:rPr>
              <a:t>egisters </a:t>
            </a:r>
            <a:r>
              <a:rPr lang="en-US" sz="2400" dirty="0">
                <a:latin typeface="+mj-lt"/>
                <a:cs typeface="Arial Bold" charset="0"/>
                <a:sym typeface="Arial Bold" charset="0"/>
              </a:rPr>
              <a:t>have no type</a:t>
            </a:r>
            <a:r>
              <a:rPr lang="en-US" sz="2400" dirty="0" smtClean="0">
                <a:latin typeface="+mj-lt"/>
                <a:cs typeface="Arial Bold" charset="0"/>
                <a:sym typeface="Arial Bold" charset="0"/>
              </a:rPr>
              <a:t>;</a:t>
            </a:r>
          </a:p>
          <a:p>
            <a:pPr lvl="1">
              <a:lnSpc>
                <a:spcPct val="85000"/>
              </a:lnSpc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  <a:latin typeface="+mj-lt"/>
                <a:cs typeface="Arial Bold" charset="0"/>
                <a:sym typeface="Arial Bold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rial Bold" charset="0"/>
                <a:sym typeface="Arial Bold" charset="0"/>
              </a:rPr>
              <a:t>peration</a:t>
            </a:r>
            <a:r>
              <a:rPr lang="en-US" sz="2400" dirty="0" smtClean="0">
                <a:latin typeface="+mj-lt"/>
                <a:cs typeface="Arial Bold" charset="0"/>
                <a:sym typeface="Arial Bold" charset="0"/>
              </a:rPr>
              <a:t> </a:t>
            </a:r>
            <a:r>
              <a:rPr lang="en-US" sz="2400" dirty="0">
                <a:latin typeface="+mj-lt"/>
                <a:cs typeface="Arial Bold" charset="0"/>
                <a:sym typeface="Arial Bold" charset="0"/>
              </a:rPr>
              <a:t>determines how register contents are </a:t>
            </a:r>
            <a:r>
              <a:rPr lang="en-US" sz="2400" dirty="0" smtClean="0">
                <a:latin typeface="+mj-lt"/>
                <a:cs typeface="Arial Bold" charset="0"/>
                <a:sym typeface="Arial Bold" charset="0"/>
              </a:rPr>
              <a:t>interpreted</a:t>
            </a:r>
            <a:endParaRPr lang="en-US" sz="2400" dirty="0">
              <a:latin typeface="+mj-lt"/>
              <a:sym typeface="Arial Bold" charset="0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Assembly Language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RISC-V Architecture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Registers vs. Variables</a:t>
            </a:r>
          </a:p>
          <a:p>
            <a:r>
              <a:rPr lang="en-US" dirty="0" smtClean="0"/>
              <a:t>RISC-V Instructions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C-to-RISC-V Patterns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in Conclusion </a:t>
            </a:r>
            <a:r>
              <a:rPr lang="is-IS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Assembly Language</a:t>
            </a:r>
          </a:p>
          <a:p>
            <a:r>
              <a:rPr lang="en-US" dirty="0" smtClean="0"/>
              <a:t>RISC-V Architecture</a:t>
            </a:r>
          </a:p>
          <a:p>
            <a:r>
              <a:rPr lang="en-US" dirty="0" smtClean="0"/>
              <a:t>Registers vs. Variables</a:t>
            </a:r>
          </a:p>
          <a:p>
            <a:r>
              <a:rPr lang="en-US" dirty="0" smtClean="0"/>
              <a:t>RISC-V Instructions</a:t>
            </a:r>
          </a:p>
          <a:p>
            <a:r>
              <a:rPr lang="en-US" dirty="0" smtClean="0"/>
              <a:t>C-to-RISC-V Patterns</a:t>
            </a:r>
          </a:p>
          <a:p>
            <a:r>
              <a:rPr lang="en-US" dirty="0" smtClean="0"/>
              <a:t>And in Conclusion 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RISC-V Instruction Assembly Syntax</a:t>
            </a:r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200151"/>
            <a:ext cx="8229600" cy="1139492"/>
          </a:xfrm>
          <a:ln/>
        </p:spPr>
        <p:txBody>
          <a:bodyPr>
            <a:normAutofit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Instructions have an </a:t>
            </a:r>
            <a:r>
              <a:rPr lang="en-US" dirty="0" err="1" smtClean="0"/>
              <a:t>opcode</a:t>
            </a:r>
            <a:r>
              <a:rPr lang="en-US" dirty="0" smtClean="0"/>
              <a:t> and operands</a:t>
            </a:r>
          </a:p>
          <a:p>
            <a:pPr marL="100013" indent="-100013">
              <a:spcBef>
                <a:spcPct val="0"/>
              </a:spcBef>
            </a:pPr>
            <a:r>
              <a:rPr lang="en-US" dirty="0" smtClean="0"/>
              <a:t>E.g., </a:t>
            </a:r>
            <a:r>
              <a:rPr lang="en-US" b="1" dirty="0" smtClean="0">
                <a:latin typeface="Courier"/>
                <a:cs typeface="Courier"/>
              </a:rPr>
              <a:t>add x1, x2, x3 # x1 = x2 + x3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89636" y="2057401"/>
            <a:ext cx="2534581" cy="1223486"/>
            <a:chOff x="289636" y="2057401"/>
            <a:chExt cx="2534581" cy="1223486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1255095" y="2057401"/>
              <a:ext cx="467876" cy="906146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9636" y="2911555"/>
              <a:ext cx="2534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Operation code (</a:t>
              </a:r>
              <a:r>
                <a:rPr lang="en-US" dirty="0" err="1" smtClean="0"/>
                <a:t>opcode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59998" y="2105817"/>
            <a:ext cx="2035947" cy="829832"/>
            <a:chOff x="898617" y="2057401"/>
            <a:chExt cx="2035947" cy="829832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1722971" y="2057401"/>
              <a:ext cx="189224" cy="464076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98617" y="2517901"/>
              <a:ext cx="2035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Destination register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33161" y="2087109"/>
            <a:ext cx="2505772" cy="943566"/>
            <a:chOff x="1656041" y="2112242"/>
            <a:chExt cx="1775226" cy="1758092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1656041" y="2112242"/>
              <a:ext cx="199934" cy="1120969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672044" y="3182179"/>
              <a:ext cx="1759223" cy="688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Second operand register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01381" y="2109393"/>
            <a:ext cx="2523587" cy="1237088"/>
            <a:chOff x="1500720" y="1219364"/>
            <a:chExt cx="1787848" cy="2304992"/>
          </a:xfrm>
        </p:grpSpPr>
        <p:cxnSp>
          <p:nvCxnSpPr>
            <p:cNvPr id="29" name="Straight Arrow Connector 28"/>
            <p:cNvCxnSpPr/>
            <p:nvPr/>
          </p:nvCxnSpPr>
          <p:spPr>
            <a:xfrm flipH="1" flipV="1">
              <a:off x="1500720" y="1219364"/>
              <a:ext cx="336732" cy="1619173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724658" y="2836202"/>
              <a:ext cx="1563910" cy="688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First operand register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1157" y="2016687"/>
            <a:ext cx="3388385" cy="549911"/>
            <a:chOff x="1656041" y="2112242"/>
            <a:chExt cx="2400516" cy="1024617"/>
          </a:xfrm>
        </p:grpSpPr>
        <p:cxnSp>
          <p:nvCxnSpPr>
            <p:cNvPr id="36" name="Straight Arrow Connector 35"/>
            <p:cNvCxnSpPr/>
            <p:nvPr/>
          </p:nvCxnSpPr>
          <p:spPr>
            <a:xfrm flipH="1" flipV="1">
              <a:off x="1656041" y="2112242"/>
              <a:ext cx="173627" cy="774989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908808" y="2448704"/>
              <a:ext cx="2147749" cy="688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 is assembly comment syntax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21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/>
              <a:t>Addition and Subtraction of </a:t>
            </a:r>
            <a:r>
              <a:rPr lang="en-US" dirty="0" smtClean="0"/>
              <a:t>Integers</a:t>
            </a:r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Addition </a:t>
            </a:r>
            <a:r>
              <a:rPr lang="en-US" dirty="0"/>
              <a:t>in Assembly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Example: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800080"/>
                </a:solidFill>
                <a:latin typeface="Courier" charset="0"/>
                <a:cs typeface="Courier" charset="0"/>
                <a:sym typeface="Courier" charset="0"/>
              </a:rPr>
              <a:t>add</a:t>
            </a:r>
            <a:r>
              <a:rPr lang="en-US" dirty="0">
                <a:solidFill>
                  <a:srgbClr val="800080"/>
                </a:solidFill>
                <a:latin typeface="Courier" charset="0"/>
                <a:sym typeface="Courier" charset="0"/>
              </a:rPr>
              <a:t>	</a:t>
            </a:r>
            <a:r>
              <a:rPr lang="en-US" dirty="0" smtClean="0">
                <a:solidFill>
                  <a:srgbClr val="800080"/>
                </a:solidFill>
                <a:latin typeface="Courier" charset="0"/>
                <a:cs typeface="Courier" charset="0"/>
                <a:sym typeface="Courier" charset="0"/>
              </a:rPr>
              <a:t>x1,x2,x3 </a:t>
            </a:r>
            <a:r>
              <a:rPr lang="en-US" dirty="0" smtClean="0"/>
              <a:t>(</a:t>
            </a:r>
            <a:r>
              <a:rPr lang="en-US" dirty="0"/>
              <a:t>in </a:t>
            </a:r>
            <a:r>
              <a:rPr lang="en-US" dirty="0" smtClean="0"/>
              <a:t>RISC-V)</a:t>
            </a:r>
            <a:endParaRPr lang="en-US" dirty="0"/>
          </a:p>
          <a:p>
            <a:pPr lvl="1"/>
            <a:r>
              <a:rPr lang="en-US" dirty="0" smtClean="0"/>
              <a:t>Equivalent </a:t>
            </a:r>
            <a:r>
              <a:rPr lang="en-US" dirty="0"/>
              <a:t>to:	</a:t>
            </a:r>
            <a:r>
              <a:rPr lang="en-US" dirty="0" smtClean="0"/>
              <a:t>a </a:t>
            </a:r>
            <a:r>
              <a:rPr lang="en-US" dirty="0"/>
              <a:t>= b + c </a:t>
            </a:r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 (</a:t>
            </a:r>
            <a:r>
              <a:rPr lang="en-US" dirty="0"/>
              <a:t>in C)</a:t>
            </a:r>
          </a:p>
          <a:p>
            <a:pPr marL="457200" lvl="1" indent="0">
              <a:buNone/>
            </a:pPr>
            <a:r>
              <a:rPr lang="en-US" dirty="0" smtClean="0"/>
              <a:t>    where  </a:t>
            </a:r>
            <a:r>
              <a:rPr lang="en-US" dirty="0"/>
              <a:t>C variables ⇔ </a:t>
            </a:r>
            <a:r>
              <a:rPr lang="en-US" dirty="0" smtClean="0"/>
              <a:t>RISC-V </a:t>
            </a:r>
            <a:r>
              <a:rPr lang="en-US" dirty="0"/>
              <a:t>registers </a:t>
            </a:r>
            <a:r>
              <a:rPr lang="en-US" dirty="0" smtClean="0"/>
              <a:t>are: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a </a:t>
            </a:r>
            <a:r>
              <a:rPr lang="en-US" dirty="0"/>
              <a:t>⇔ </a:t>
            </a:r>
            <a:r>
              <a:rPr lang="en-US" dirty="0" smtClean="0"/>
              <a:t>x1, </a:t>
            </a:r>
            <a:r>
              <a:rPr lang="en-US" dirty="0"/>
              <a:t>b ⇔ </a:t>
            </a:r>
            <a:r>
              <a:rPr lang="en-US" dirty="0" smtClean="0"/>
              <a:t>x2, </a:t>
            </a:r>
            <a:r>
              <a:rPr lang="en-US" dirty="0"/>
              <a:t>c ⇔ </a:t>
            </a:r>
            <a:r>
              <a:rPr lang="en-US" dirty="0" smtClean="0"/>
              <a:t>x3</a:t>
            </a:r>
            <a:endParaRPr lang="en-US" dirty="0"/>
          </a:p>
          <a:p>
            <a:pPr marL="100013" indent="-100013">
              <a:lnSpc>
                <a:spcPct val="85000"/>
              </a:lnSpc>
            </a:pPr>
            <a:r>
              <a:rPr lang="en-US" dirty="0" smtClean="0"/>
              <a:t> Subtraction </a:t>
            </a:r>
            <a:r>
              <a:rPr lang="en-US" dirty="0"/>
              <a:t>in Assembly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Example: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800080"/>
                </a:solidFill>
                <a:latin typeface="Courier" charset="0"/>
                <a:cs typeface="Courier" charset="0"/>
                <a:sym typeface="Courier" charset="0"/>
              </a:rPr>
              <a:t>sub</a:t>
            </a:r>
            <a:r>
              <a:rPr lang="en-US" dirty="0">
                <a:solidFill>
                  <a:srgbClr val="800080"/>
                </a:solidFill>
                <a:latin typeface="Courier" charset="0"/>
                <a:sym typeface="Courier" charset="0"/>
              </a:rPr>
              <a:t>	</a:t>
            </a:r>
            <a:r>
              <a:rPr lang="en-US" dirty="0" smtClean="0">
                <a:solidFill>
                  <a:srgbClr val="800080"/>
                </a:solidFill>
                <a:latin typeface="Courier" charset="0"/>
                <a:cs typeface="Courier" charset="0"/>
                <a:sym typeface="Courier" charset="0"/>
              </a:rPr>
              <a:t>x3,x4,x5 </a:t>
            </a:r>
            <a:r>
              <a:rPr lang="en-US" dirty="0" smtClean="0"/>
              <a:t>(</a:t>
            </a:r>
            <a:r>
              <a:rPr lang="en-US" dirty="0"/>
              <a:t>in </a:t>
            </a:r>
            <a:r>
              <a:rPr lang="en-US" dirty="0" smtClean="0"/>
              <a:t>RISC-V)</a:t>
            </a:r>
            <a:endParaRPr lang="en-US" dirty="0"/>
          </a:p>
          <a:p>
            <a:pPr lvl="1"/>
            <a:r>
              <a:rPr lang="en-US" dirty="0" smtClean="0"/>
              <a:t>Equivalent </a:t>
            </a:r>
            <a:r>
              <a:rPr lang="en-US" dirty="0"/>
              <a:t>to:	</a:t>
            </a:r>
            <a:r>
              <a:rPr lang="en-US" dirty="0" smtClean="0"/>
              <a:t>d </a:t>
            </a:r>
            <a:r>
              <a:rPr lang="en-US" dirty="0"/>
              <a:t>= e - f </a:t>
            </a:r>
            <a:r>
              <a:rPr lang="en-US" dirty="0" smtClean="0"/>
              <a:t>			 (</a:t>
            </a:r>
            <a:r>
              <a:rPr lang="en-US" dirty="0"/>
              <a:t>in C)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where  </a:t>
            </a:r>
            <a:r>
              <a:rPr lang="en-US" dirty="0"/>
              <a:t>C variables ⇔ </a:t>
            </a:r>
            <a:r>
              <a:rPr lang="en-US" dirty="0" smtClean="0"/>
              <a:t>RISC-V </a:t>
            </a:r>
            <a:r>
              <a:rPr lang="en-US" dirty="0"/>
              <a:t>registers are: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 smtClean="0"/>
              <a:t> </a:t>
            </a:r>
            <a:r>
              <a:rPr lang="en-US" dirty="0"/>
              <a:t>d ⇔ </a:t>
            </a:r>
            <a:r>
              <a:rPr lang="en-US" dirty="0" smtClean="0"/>
              <a:t>x3, </a:t>
            </a:r>
            <a:r>
              <a:rPr lang="en-US" dirty="0"/>
              <a:t>e ⇔ x</a:t>
            </a:r>
            <a:r>
              <a:rPr lang="en-US" dirty="0" smtClean="0"/>
              <a:t>4</a:t>
            </a:r>
            <a:r>
              <a:rPr lang="en-US" dirty="0"/>
              <a:t>, f ⇔ x</a:t>
            </a:r>
            <a:r>
              <a:rPr lang="en-US" dirty="0" smtClean="0"/>
              <a:t>5 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Addition and Subtraction of Integers </a:t>
            </a:r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229600" cy="3657600"/>
          </a:xfrm>
          <a:ln/>
        </p:spPr>
        <p:txBody>
          <a:bodyPr>
            <a:normAutofit fontScale="92500" lnSpcReduction="10000"/>
          </a:bodyPr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do the following C statement?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63DE8"/>
                </a:solidFill>
              </a:rPr>
              <a:t>	a </a:t>
            </a:r>
            <a:r>
              <a:rPr lang="en-US" dirty="0">
                <a:solidFill>
                  <a:srgbClr val="063DE8"/>
                </a:solidFill>
              </a:rPr>
              <a:t>= b + c + d - e;</a:t>
            </a:r>
            <a:endParaRPr lang="en-US" dirty="0"/>
          </a:p>
          <a:p>
            <a:r>
              <a:rPr lang="en-US" dirty="0" smtClean="0"/>
              <a:t>Break </a:t>
            </a:r>
            <a:r>
              <a:rPr lang="en-US" dirty="0"/>
              <a:t>into multiple instructions</a:t>
            </a:r>
          </a:p>
          <a:p>
            <a:pPr marL="357188" lvl="1" indent="0">
              <a:lnSpc>
                <a:spcPct val="75000"/>
              </a:lnSpc>
              <a:buNone/>
            </a:pPr>
            <a:r>
              <a:rPr lang="en-US" dirty="0">
                <a:latin typeface="Courier"/>
              </a:rPr>
              <a:t>a</a:t>
            </a:r>
            <a:r>
              <a:rPr lang="en-US" dirty="0" smtClean="0">
                <a:latin typeface="Courier"/>
              </a:rPr>
              <a:t>dd x10</a:t>
            </a:r>
            <a:r>
              <a:rPr lang="en-US" dirty="0">
                <a:latin typeface="Courier"/>
              </a:rPr>
              <a:t>, </a:t>
            </a:r>
            <a:r>
              <a:rPr lang="en-US" dirty="0" smtClean="0">
                <a:latin typeface="Courier"/>
              </a:rPr>
              <a:t>x1, x2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</a:t>
            </a:r>
            <a:r>
              <a:rPr lang="en-US" i="1" dirty="0" err="1" smtClean="0">
                <a:solidFill>
                  <a:srgbClr val="919191"/>
                </a:solidFill>
                <a:latin typeface="Courier"/>
              </a:rPr>
              <a:t>a_temp</a:t>
            </a:r>
            <a:r>
              <a:rPr lang="en-US" i="1" dirty="0" smtClean="0">
                <a:solidFill>
                  <a:srgbClr val="919191"/>
                </a:solidFill>
                <a:latin typeface="Courier"/>
              </a:rPr>
              <a:t>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= b + c</a:t>
            </a:r>
            <a:endParaRPr lang="en-US" dirty="0">
              <a:latin typeface="Courier"/>
            </a:endParaRPr>
          </a:p>
          <a:p>
            <a:pPr marL="357188" lvl="1" indent="0">
              <a:buNone/>
            </a:pPr>
            <a:r>
              <a:rPr lang="en-US" dirty="0">
                <a:latin typeface="Courier"/>
              </a:rPr>
              <a:t>a</a:t>
            </a:r>
            <a:r>
              <a:rPr lang="en-US" dirty="0" smtClean="0">
                <a:latin typeface="Courier"/>
              </a:rPr>
              <a:t>dd x10</a:t>
            </a:r>
            <a:r>
              <a:rPr lang="en-US" dirty="0">
                <a:latin typeface="Courier"/>
              </a:rPr>
              <a:t>, </a:t>
            </a:r>
            <a:r>
              <a:rPr lang="en-US" dirty="0" smtClean="0">
                <a:latin typeface="Courier"/>
              </a:rPr>
              <a:t>x10</a:t>
            </a:r>
            <a:r>
              <a:rPr lang="en-US" dirty="0">
                <a:latin typeface="Courier"/>
              </a:rPr>
              <a:t>, x</a:t>
            </a:r>
            <a:r>
              <a:rPr lang="en-US" dirty="0" smtClean="0">
                <a:latin typeface="Courier"/>
              </a:rPr>
              <a:t>3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</a:t>
            </a:r>
            <a:r>
              <a:rPr lang="en-US" i="1" dirty="0" err="1" smtClean="0">
                <a:solidFill>
                  <a:srgbClr val="919191"/>
                </a:solidFill>
                <a:latin typeface="Courier"/>
              </a:rPr>
              <a:t>a_temp</a:t>
            </a:r>
            <a:r>
              <a:rPr lang="en-US" i="1" dirty="0" smtClean="0">
                <a:solidFill>
                  <a:srgbClr val="919191"/>
                </a:solidFill>
                <a:latin typeface="Courier"/>
              </a:rPr>
              <a:t>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= </a:t>
            </a:r>
            <a:r>
              <a:rPr lang="en-US" i="1" dirty="0" err="1" smtClean="0">
                <a:solidFill>
                  <a:srgbClr val="919191"/>
                </a:solidFill>
                <a:latin typeface="Courier"/>
              </a:rPr>
              <a:t>a_temp</a:t>
            </a:r>
            <a:r>
              <a:rPr lang="en-US" i="1" dirty="0" smtClean="0">
                <a:solidFill>
                  <a:srgbClr val="919191"/>
                </a:solidFill>
                <a:latin typeface="Courier"/>
              </a:rPr>
              <a:t>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+ d</a:t>
            </a:r>
            <a:endParaRPr lang="en-US" dirty="0">
              <a:latin typeface="Courier"/>
            </a:endParaRPr>
          </a:p>
          <a:p>
            <a:pPr marL="357188" lvl="1" indent="0">
              <a:buNone/>
            </a:pPr>
            <a:r>
              <a:rPr lang="en-US" dirty="0">
                <a:latin typeface="Courier"/>
              </a:rPr>
              <a:t>s</a:t>
            </a:r>
            <a:r>
              <a:rPr lang="en-US" dirty="0" smtClean="0">
                <a:latin typeface="Courier"/>
              </a:rPr>
              <a:t>ub x10</a:t>
            </a:r>
            <a:r>
              <a:rPr lang="en-US" dirty="0">
                <a:latin typeface="Courier"/>
              </a:rPr>
              <a:t>, </a:t>
            </a:r>
            <a:r>
              <a:rPr lang="en-US" dirty="0" smtClean="0">
                <a:latin typeface="Courier"/>
              </a:rPr>
              <a:t>x10</a:t>
            </a:r>
            <a:r>
              <a:rPr lang="en-US" dirty="0">
                <a:latin typeface="Courier"/>
              </a:rPr>
              <a:t>, x</a:t>
            </a:r>
            <a:r>
              <a:rPr lang="en-US" dirty="0" smtClean="0">
                <a:latin typeface="Courier"/>
              </a:rPr>
              <a:t>4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a = </a:t>
            </a:r>
            <a:r>
              <a:rPr lang="en-US" i="1" dirty="0" err="1" smtClean="0">
                <a:solidFill>
                  <a:srgbClr val="919191"/>
                </a:solidFill>
                <a:latin typeface="Courier"/>
              </a:rPr>
              <a:t>a_temp</a:t>
            </a:r>
            <a:r>
              <a:rPr lang="en-US" i="1" dirty="0" smtClean="0">
                <a:solidFill>
                  <a:srgbClr val="919191"/>
                </a:solidFill>
                <a:latin typeface="Courier"/>
              </a:rPr>
              <a:t>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- e</a:t>
            </a:r>
            <a:endParaRPr lang="en-US" dirty="0">
              <a:latin typeface="Courier"/>
            </a:endParaRPr>
          </a:p>
          <a:p>
            <a:pPr marL="0" indent="0">
              <a:lnSpc>
                <a:spcPct val="85000"/>
              </a:lnSpc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105000"/>
              </a:lnSpc>
            </a:pPr>
            <a:r>
              <a:rPr lang="en-US" dirty="0" smtClean="0"/>
              <a:t>A </a:t>
            </a:r>
            <a:r>
              <a:rPr lang="en-US" dirty="0"/>
              <a:t>single line of C may </a:t>
            </a:r>
            <a:r>
              <a:rPr lang="en-US" dirty="0" smtClean="0"/>
              <a:t>turn into </a:t>
            </a:r>
            <a:r>
              <a:rPr lang="en-US" dirty="0"/>
              <a:t>several </a:t>
            </a:r>
            <a:r>
              <a:rPr lang="en-US" dirty="0" smtClean="0"/>
              <a:t>RISC-V instructions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05978"/>
            <a:ext cx="8229600" cy="594122"/>
          </a:xfrm>
          <a:ln/>
        </p:spPr>
        <p:txBody>
          <a:bodyPr>
            <a:normAutofit fontScale="90000"/>
          </a:bodyPr>
          <a:lstStyle/>
          <a:p>
            <a:r>
              <a:rPr lang="en-US" dirty="0" err="1"/>
              <a:t>Immediates</a:t>
            </a:r>
            <a:endParaRPr lang="en-US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857250"/>
            <a:ext cx="8229600" cy="3737372"/>
          </a:xfrm>
          <a:ln/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2400" dirty="0" err="1" smtClean="0"/>
              <a:t>Immediates</a:t>
            </a:r>
            <a:r>
              <a:rPr lang="en-US" sz="2400" dirty="0" smtClean="0"/>
              <a:t> </a:t>
            </a:r>
            <a:r>
              <a:rPr lang="en-US" sz="2400" dirty="0"/>
              <a:t>are numerical </a:t>
            </a:r>
            <a:r>
              <a:rPr lang="en-US" sz="2400" dirty="0" smtClean="0"/>
              <a:t>constants</a:t>
            </a:r>
            <a:endParaRPr lang="en-US" sz="2400" dirty="0"/>
          </a:p>
          <a:p>
            <a:pPr>
              <a:lnSpc>
                <a:spcPct val="85000"/>
              </a:lnSpc>
            </a:pPr>
            <a:r>
              <a:rPr lang="en-US" sz="2400" dirty="0" smtClean="0"/>
              <a:t>They </a:t>
            </a:r>
            <a:r>
              <a:rPr lang="en-US" sz="2400" dirty="0"/>
              <a:t>appear often in code, so there are special instructions for </a:t>
            </a:r>
            <a:r>
              <a:rPr lang="en-US" sz="2400" dirty="0" smtClean="0"/>
              <a:t>them</a:t>
            </a:r>
          </a:p>
          <a:p>
            <a:pPr>
              <a:lnSpc>
                <a:spcPct val="85000"/>
              </a:lnSpc>
            </a:pPr>
            <a:r>
              <a:rPr lang="en-US" sz="2400" dirty="0" smtClean="0"/>
              <a:t>Add </a:t>
            </a:r>
            <a:r>
              <a:rPr lang="en-US" sz="2400" dirty="0"/>
              <a:t>Immediate:</a:t>
            </a:r>
          </a:p>
          <a:p>
            <a:pPr marL="357188" lvl="1" indent="0">
              <a:lnSpc>
                <a:spcPct val="85000"/>
              </a:lnSpc>
              <a:buNone/>
            </a:pPr>
            <a:r>
              <a:rPr lang="en-US" sz="2000" dirty="0" smtClean="0"/>
              <a:t>	</a:t>
            </a:r>
            <a:r>
              <a:rPr lang="en-US" sz="2000" dirty="0"/>
              <a:t>	</a:t>
            </a:r>
            <a:r>
              <a:rPr lang="en-US" sz="2000" dirty="0" err="1">
                <a:solidFill>
                  <a:srgbClr val="800080"/>
                </a:solidFill>
                <a:latin typeface="Courier"/>
              </a:rPr>
              <a:t>addi</a:t>
            </a:r>
            <a:r>
              <a:rPr lang="en-US" sz="2000" dirty="0">
                <a:solidFill>
                  <a:srgbClr val="800080"/>
                </a:solidFill>
                <a:latin typeface="Courier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Courier"/>
              </a:rPr>
              <a:t>x3,x4,-10</a:t>
            </a:r>
            <a:r>
              <a:rPr lang="en-US" sz="2000" dirty="0" smtClean="0"/>
              <a:t> 	(</a:t>
            </a:r>
            <a:r>
              <a:rPr lang="en-US" sz="2000" dirty="0"/>
              <a:t>in </a:t>
            </a:r>
            <a:r>
              <a:rPr lang="en-US" sz="2000" dirty="0" smtClean="0"/>
              <a:t>RISC-V)</a:t>
            </a:r>
            <a:endParaRPr lang="en-US" sz="2000" dirty="0"/>
          </a:p>
          <a:p>
            <a:pPr marL="357188" lvl="1" indent="0">
              <a:lnSpc>
                <a:spcPct val="85000"/>
              </a:lnSpc>
              <a:buNone/>
            </a:pPr>
            <a:r>
              <a:rPr lang="en-US" sz="2000" dirty="0" smtClean="0"/>
              <a:t>	</a:t>
            </a:r>
            <a:r>
              <a:rPr lang="en-US" sz="2000" dirty="0"/>
              <a:t>	</a:t>
            </a:r>
            <a:r>
              <a:rPr lang="en-US" sz="2000" dirty="0" smtClean="0"/>
              <a:t> f </a:t>
            </a:r>
            <a:r>
              <a:rPr lang="en-US" sz="2000" dirty="0"/>
              <a:t>= g </a:t>
            </a:r>
            <a:r>
              <a:rPr lang="en-US" sz="2000" dirty="0" smtClean="0"/>
              <a:t>- </a:t>
            </a:r>
            <a:r>
              <a:rPr lang="en-US" sz="2000" dirty="0"/>
              <a:t>10 </a:t>
            </a:r>
            <a:r>
              <a:rPr lang="en-US" sz="2000" dirty="0" smtClean="0"/>
              <a:t>			(</a:t>
            </a:r>
            <a:r>
              <a:rPr lang="en-US" sz="2000" dirty="0"/>
              <a:t>in C)</a:t>
            </a:r>
          </a:p>
          <a:p>
            <a:pPr marL="357188" lvl="1" indent="0">
              <a:lnSpc>
                <a:spcPct val="85000"/>
              </a:lnSpc>
              <a:buNone/>
            </a:pPr>
            <a:r>
              <a:rPr lang="en-US" sz="2000" dirty="0"/>
              <a:t>where </a:t>
            </a:r>
            <a:r>
              <a:rPr lang="en-US" sz="2000" dirty="0" smtClean="0"/>
              <a:t>RISC-V </a:t>
            </a:r>
            <a:r>
              <a:rPr lang="en-US" sz="2000" dirty="0"/>
              <a:t>registers </a:t>
            </a:r>
            <a:r>
              <a:rPr lang="en-US" sz="2000" dirty="0" smtClean="0">
                <a:latin typeface="Courier"/>
              </a:rPr>
              <a:t>x3,x4 </a:t>
            </a:r>
            <a:r>
              <a:rPr lang="en-US" sz="2000" dirty="0" smtClean="0"/>
              <a:t>are </a:t>
            </a:r>
            <a:r>
              <a:rPr lang="en-US" sz="2000" dirty="0"/>
              <a:t>associated with C variables </a:t>
            </a:r>
            <a:r>
              <a:rPr lang="en-US" sz="2000" b="1" dirty="0"/>
              <a:t>f, g</a:t>
            </a:r>
            <a:r>
              <a:rPr lang="en-US" sz="2000" dirty="0"/>
              <a:t> </a:t>
            </a:r>
          </a:p>
          <a:p>
            <a:pPr>
              <a:lnSpc>
                <a:spcPct val="85000"/>
              </a:lnSpc>
            </a:pPr>
            <a:r>
              <a:rPr lang="en-US" sz="2400" dirty="0" smtClean="0"/>
              <a:t>Syntax </a:t>
            </a:r>
            <a:r>
              <a:rPr lang="en-US" sz="2400" dirty="0"/>
              <a:t>similar to </a:t>
            </a:r>
            <a:r>
              <a:rPr lang="en-US" sz="2400" dirty="0">
                <a:latin typeface="Courier"/>
              </a:rPr>
              <a:t>add</a:t>
            </a:r>
            <a:r>
              <a:rPr lang="en-US" sz="2400" dirty="0"/>
              <a:t> instruction, except that last argument is a number instead of a </a:t>
            </a:r>
            <a:r>
              <a:rPr lang="en-US" sz="2400" dirty="0" smtClean="0"/>
              <a:t>register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143000" y="3943350"/>
            <a:ext cx="5867400" cy="84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0063" lvl="1" indent="-142875">
              <a:lnSpc>
                <a:spcPct val="75000"/>
              </a:lnSpc>
            </a:pPr>
            <a:r>
              <a:rPr lang="en-US" sz="2800" dirty="0">
                <a:latin typeface="Courier"/>
              </a:rPr>
              <a:t>add </a:t>
            </a:r>
            <a:r>
              <a:rPr lang="en-US" sz="2800" dirty="0" smtClean="0">
                <a:latin typeface="Courier"/>
              </a:rPr>
              <a:t>x3,x4,</a:t>
            </a:r>
            <a:r>
              <a:rPr lang="en-US" sz="2800" dirty="0" smtClean="0">
                <a:solidFill>
                  <a:srgbClr val="800080"/>
                </a:solidFill>
                <a:latin typeface="Courier"/>
              </a:rPr>
              <a:t>x0 </a:t>
            </a:r>
            <a:r>
              <a:rPr lang="en-US" sz="2800" dirty="0" smtClean="0"/>
              <a:t>(</a:t>
            </a:r>
            <a:r>
              <a:rPr lang="en-US" sz="2800" dirty="0"/>
              <a:t>in </a:t>
            </a:r>
            <a:r>
              <a:rPr lang="en-US" sz="2800" dirty="0" smtClean="0"/>
              <a:t>RISC-V)</a:t>
            </a:r>
            <a:endParaRPr lang="en-US" sz="2800" dirty="0"/>
          </a:p>
          <a:p>
            <a:pPr marL="500063" lvl="1" indent="-142875"/>
            <a:r>
              <a:rPr lang="en-US" sz="2800" dirty="0" smtClean="0"/>
              <a:t>f </a:t>
            </a:r>
            <a:r>
              <a:rPr lang="en-US" sz="2800" dirty="0"/>
              <a:t>= g </a:t>
            </a:r>
            <a:r>
              <a:rPr lang="en-US" sz="2800" dirty="0" smtClean="0"/>
              <a:t>				     (</a:t>
            </a:r>
            <a:r>
              <a:rPr lang="en-US" sz="2800" dirty="0"/>
              <a:t>in C)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uiExpand="1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/>
          <p:nvPr/>
        </p:nvGrpSpPr>
        <p:grpSpPr>
          <a:xfrm>
            <a:off x="609600" y="1257300"/>
            <a:ext cx="3048000" cy="2971800"/>
            <a:chOff x="609600" y="1676400"/>
            <a:chExt cx="3048000" cy="3962400"/>
          </a:xfrm>
        </p:grpSpPr>
        <p:sp>
          <p:nvSpPr>
            <p:cNvPr id="11" name="Rectangle 10"/>
            <p:cNvSpPr/>
            <p:nvPr/>
          </p:nvSpPr>
          <p:spPr>
            <a:xfrm>
              <a:off x="609600" y="1676400"/>
              <a:ext cx="304800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286000"/>
              <a:ext cx="2590800" cy="5334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Control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048000"/>
              <a:ext cx="2590800" cy="236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err="1" smtClean="0">
                  <a:solidFill>
                    <a:schemeClr val="tx1"/>
                  </a:solidFill>
                </a:rPr>
                <a:t>Datapath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1409700" y="2933700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2553494" y="2932906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Data Transfer:</a:t>
            </a:r>
            <a:br>
              <a:rPr lang="en-US" dirty="0" smtClean="0"/>
            </a:br>
            <a:r>
              <a:rPr lang="en-US" dirty="0" smtClean="0"/>
              <a:t>Load from and </a:t>
            </a:r>
            <a:r>
              <a:rPr lang="en-US" dirty="0" smtClean="0">
                <a:solidFill>
                  <a:srgbClr val="0926B7"/>
                </a:solidFill>
              </a:rPr>
              <a:t>Store to</a:t>
            </a:r>
            <a:r>
              <a:rPr lang="en-US" dirty="0" smtClean="0"/>
              <a:t> memory</a:t>
            </a:r>
            <a:endParaRPr lang="en-US" dirty="0"/>
          </a:p>
        </p:txBody>
      </p:sp>
      <p:grpSp>
        <p:nvGrpSpPr>
          <p:cNvPr id="270" name="Group 269"/>
          <p:cNvGrpSpPr/>
          <p:nvPr/>
        </p:nvGrpSpPr>
        <p:grpSpPr>
          <a:xfrm>
            <a:off x="914400" y="2628901"/>
            <a:ext cx="2367431" cy="1422791"/>
            <a:chOff x="914399" y="3505200"/>
            <a:chExt cx="2367431" cy="1897054"/>
          </a:xfrm>
        </p:grpSpPr>
        <p:sp>
          <p:nvSpPr>
            <p:cNvPr id="12" name="Rectangle 11"/>
            <p:cNvSpPr/>
            <p:nvPr/>
          </p:nvSpPr>
          <p:spPr>
            <a:xfrm>
              <a:off x="914400" y="3505200"/>
              <a:ext cx="2362200" cy="2286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14399" y="3886200"/>
              <a:ext cx="2362202" cy="698634"/>
              <a:chOff x="1600199" y="3962400"/>
              <a:chExt cx="1600201" cy="698634"/>
            </a:xfrm>
            <a:solidFill>
              <a:srgbClr val="9BBB59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00200" y="4038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05000" y="4045481"/>
                <a:ext cx="10310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</a:t>
                </a:r>
                <a:endParaRPr lang="en-US" sz="2400" dirty="0"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14400" y="4540479"/>
              <a:ext cx="2367430" cy="861775"/>
              <a:chOff x="4572000" y="3245079"/>
              <a:chExt cx="2367430" cy="861775"/>
            </a:xfrm>
          </p:grpSpPr>
          <p:sp>
            <p:nvSpPr>
              <p:cNvPr id="23" name="Trapezoid 22"/>
              <p:cNvSpPr/>
              <p:nvPr/>
            </p:nvSpPr>
            <p:spPr>
              <a:xfrm flipV="1">
                <a:off x="4572000" y="3429000"/>
                <a:ext cx="2362200" cy="609600"/>
              </a:xfrm>
              <a:prstGeom prst="trapezoid">
                <a:avLst>
                  <a:gd name="adj" fmla="val 25000"/>
                </a:avLst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3245079"/>
                <a:ext cx="2367430" cy="86177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Arithmetic &amp; Logic Unit</a:t>
                </a:r>
              </a:p>
              <a:p>
                <a:pPr algn="ctr"/>
                <a:r>
                  <a:rPr lang="en-US" dirty="0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(ALU)</a:t>
                </a:r>
                <a:endParaRPr lang="en-US" dirty="0"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899898" y="1143000"/>
            <a:ext cx="1905000" cy="30861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6804898" y="1257300"/>
            <a:ext cx="1524000" cy="571500"/>
            <a:chOff x="6705600" y="1676400"/>
            <a:chExt cx="1524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6705600" y="19812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6804898" y="3600450"/>
            <a:ext cx="1524000" cy="571500"/>
            <a:chOff x="6705600" y="4800600"/>
            <a:chExt cx="1524000" cy="762000"/>
          </a:xfrm>
        </p:grpSpPr>
        <p:sp>
          <p:nvSpPr>
            <p:cNvPr id="55" name="Rectangle 54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 flipH="1">
              <a:off x="6705600" y="51816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>
            <a:off x="5052298" y="1485900"/>
            <a:ext cx="1524000" cy="2571750"/>
            <a:chOff x="4953000" y="1981200"/>
            <a:chExt cx="1524000" cy="3429000"/>
          </a:xfrm>
        </p:grpSpPr>
        <p:grpSp>
          <p:nvGrpSpPr>
            <p:cNvPr id="75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  <a:endParaRPr lang="en-US" sz="2400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2743200" y="1297330"/>
            <a:ext cx="2873052" cy="3586852"/>
            <a:chOff x="2743200" y="1729770"/>
            <a:chExt cx="2873052" cy="4782473"/>
          </a:xfrm>
        </p:grpSpPr>
        <p:grpSp>
          <p:nvGrpSpPr>
            <p:cNvPr id="272" name="Group 271"/>
            <p:cNvGrpSpPr/>
            <p:nvPr/>
          </p:nvGrpSpPr>
          <p:grpSpPr>
            <a:xfrm>
              <a:off x="3423662" y="1729770"/>
              <a:ext cx="1681738" cy="4149535"/>
              <a:chOff x="3423662" y="1729770"/>
              <a:chExt cx="1681738" cy="4149535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429000" y="25146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0" idx="1"/>
              </p:cNvCxnSpPr>
              <p:nvPr/>
            </p:nvCxnSpPr>
            <p:spPr>
              <a:xfrm flipV="1">
                <a:off x="3423662" y="3581398"/>
                <a:ext cx="1476236" cy="23383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3436427" y="4397041"/>
                <a:ext cx="1435422" cy="9485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3429000" y="4723848"/>
                <a:ext cx="1450276" cy="2141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613263" y="1729770"/>
                <a:ext cx="1276837" cy="861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Enable?</a:t>
                </a:r>
              </a:p>
              <a:p>
                <a:r>
                  <a:rPr lang="en-US" dirty="0" smtClean="0"/>
                  <a:t>Read/Write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657600" y="3177573"/>
                <a:ext cx="94128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Address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657600" y="3598183"/>
                <a:ext cx="144780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926B7"/>
                    </a:solidFill>
                  </a:rPr>
                  <a:t>Write Data  = Store to memory</a:t>
                </a:r>
                <a:endParaRPr lang="en-US" b="1" dirty="0">
                  <a:solidFill>
                    <a:srgbClr val="0926B7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611205" y="4648199"/>
                <a:ext cx="1341795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Read Data = Load from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memory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2743200" y="5715000"/>
              <a:ext cx="2873052" cy="797243"/>
              <a:chOff x="2819400" y="5791200"/>
              <a:chExt cx="2873052" cy="797243"/>
            </a:xfrm>
          </p:grpSpPr>
          <p:sp>
            <p:nvSpPr>
              <p:cNvPr id="276" name="Left Brace 275"/>
              <p:cNvSpPr/>
              <p:nvPr/>
            </p:nvSpPr>
            <p:spPr>
              <a:xfrm rot="16200000">
                <a:off x="4114800" y="5410200"/>
                <a:ext cx="381000" cy="1143000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819400" y="6096000"/>
                <a:ext cx="287305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Processor-Memory Interface</a:t>
                </a:r>
                <a:endParaRPr lang="en-US" dirty="0"/>
              </a:p>
            </p:txBody>
          </p:sp>
        </p:grpSp>
      </p:grpSp>
      <p:grpSp>
        <p:nvGrpSpPr>
          <p:cNvPr id="285" name="Group 284"/>
          <p:cNvGrpSpPr/>
          <p:nvPr/>
        </p:nvGrpSpPr>
        <p:grpSpPr>
          <a:xfrm>
            <a:off x="6423898" y="4343398"/>
            <a:ext cx="2351926" cy="597932"/>
            <a:chOff x="6324600" y="5791200"/>
            <a:chExt cx="2351926" cy="797243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324600" y="6096000"/>
              <a:ext cx="23519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I/O-Memory Interfaces</a:t>
              </a:r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5064886" y="1951239"/>
            <a:ext cx="1517017" cy="5688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5040888" y="3315656"/>
            <a:ext cx="1517017" cy="5688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6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87" name="Group 286"/>
          <p:cNvGrpSpPr/>
          <p:nvPr/>
        </p:nvGrpSpPr>
        <p:grpSpPr>
          <a:xfrm>
            <a:off x="6553202" y="2438055"/>
            <a:ext cx="2590798" cy="1200329"/>
            <a:chOff x="6553201" y="3250741"/>
            <a:chExt cx="2590798" cy="1600439"/>
          </a:xfrm>
        </p:grpSpPr>
        <p:sp>
          <p:nvSpPr>
            <p:cNvPr id="275" name="TextBox 274"/>
            <p:cNvSpPr txBox="1"/>
            <p:nvPr/>
          </p:nvSpPr>
          <p:spPr>
            <a:xfrm>
              <a:off x="6944621" y="3250741"/>
              <a:ext cx="2199378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Much larger place</a:t>
              </a:r>
            </a:p>
            <a:p>
              <a:pPr algn="ctr"/>
              <a:r>
                <a:rPr lang="en-US" dirty="0" smtClean="0"/>
                <a:t>To hold values, but slower than registers!</a:t>
              </a:r>
              <a:endParaRPr lang="en-US" dirty="0"/>
            </a:p>
          </p:txBody>
        </p:sp>
        <p:cxnSp>
          <p:nvCxnSpPr>
            <p:cNvPr id="5" name="Curved Connector 4"/>
            <p:cNvCxnSpPr/>
            <p:nvPr/>
          </p:nvCxnSpPr>
          <p:spPr>
            <a:xfrm rot="10800000" flipV="1">
              <a:off x="6553201" y="4114800"/>
              <a:ext cx="838200" cy="609600"/>
            </a:xfrm>
            <a:prstGeom prst="curvedConnector3">
              <a:avLst/>
            </a:prstGeom>
            <a:ln w="38100" cmpd="sng">
              <a:solidFill>
                <a:srgbClr val="FF0000"/>
              </a:solidFill>
              <a:headEnd type="none" w="lg" len="lg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250880" y="3171826"/>
            <a:ext cx="2199378" cy="1743632"/>
            <a:chOff x="250880" y="4229100"/>
            <a:chExt cx="2199378" cy="2324843"/>
          </a:xfrm>
        </p:grpSpPr>
        <p:sp>
          <p:nvSpPr>
            <p:cNvPr id="2" name="TextBox 1"/>
            <p:cNvSpPr txBox="1"/>
            <p:nvPr/>
          </p:nvSpPr>
          <p:spPr>
            <a:xfrm>
              <a:off x="250880" y="5692168"/>
              <a:ext cx="2199378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Fast but limited place</a:t>
              </a:r>
            </a:p>
            <a:p>
              <a:r>
                <a:rPr lang="en-US" dirty="0" smtClean="0"/>
                <a:t>To hold values</a:t>
              </a:r>
              <a:endParaRPr lang="en-US" dirty="0"/>
            </a:p>
          </p:txBody>
        </p:sp>
        <p:cxnSp>
          <p:nvCxnSpPr>
            <p:cNvPr id="278" name="Curved Connector 277"/>
            <p:cNvCxnSpPr>
              <a:endCxn id="17" idx="1"/>
            </p:cNvCxnSpPr>
            <p:nvPr/>
          </p:nvCxnSpPr>
          <p:spPr>
            <a:xfrm rot="5400000" flipH="1" flipV="1">
              <a:off x="-209550" y="4743450"/>
              <a:ext cx="1638300" cy="609600"/>
            </a:xfrm>
            <a:prstGeom prst="curvedConnector2">
              <a:avLst/>
            </a:prstGeom>
            <a:ln w="38100" cmpd="sng">
              <a:solidFill>
                <a:srgbClr val="FF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7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8"/>
          <p:cNvGrpSpPr/>
          <p:nvPr/>
        </p:nvGrpSpPr>
        <p:grpSpPr>
          <a:xfrm>
            <a:off x="6059270" y="2531614"/>
            <a:ext cx="2381250" cy="1571625"/>
            <a:chOff x="6597650" y="3848100"/>
            <a:chExt cx="596900" cy="2095500"/>
          </a:xfrm>
        </p:grpSpPr>
        <p:sp>
          <p:nvSpPr>
            <p:cNvPr id="96" name="Rectangle 95"/>
            <p:cNvSpPr/>
            <p:nvPr/>
          </p:nvSpPr>
          <p:spPr>
            <a:xfrm>
              <a:off x="6597650" y="55245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0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597650" y="51054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97650" y="46863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597650" y="42672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3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597650" y="38481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…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Addresses are in Bytes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50" y="1238250"/>
            <a:ext cx="8229600" cy="36766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ata typically smaller than 32 bits, but rarely smaller than 8 bits (e.g., char type)–works fine if everything is a multiple of 8 bits</a:t>
            </a:r>
          </a:p>
          <a:p>
            <a:r>
              <a:rPr lang="en-US" dirty="0" smtClean="0"/>
              <a:t>8 bit chunk is called a </a:t>
            </a:r>
            <a:r>
              <a:rPr lang="en-US" i="1" dirty="0" smtClean="0">
                <a:solidFill>
                  <a:srgbClr val="000000"/>
                </a:solidFill>
              </a:rPr>
              <a:t>byte</a:t>
            </a:r>
            <a:br>
              <a:rPr lang="en-US" i="1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(1 word = 4 bytes)</a:t>
            </a:r>
          </a:p>
          <a:p>
            <a:r>
              <a:rPr lang="en-US" dirty="0" smtClean="0"/>
              <a:t>Memory addresses are really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i="1" dirty="0" smtClean="0">
                <a:solidFill>
                  <a:srgbClr val="000000"/>
                </a:solidFill>
              </a:rPr>
              <a:t>bytes</a:t>
            </a:r>
            <a:r>
              <a:rPr lang="en-US" dirty="0" smtClean="0"/>
              <a:t>, not words</a:t>
            </a:r>
          </a:p>
          <a:p>
            <a:r>
              <a:rPr lang="en-US" dirty="0" smtClean="0"/>
              <a:t>Word addresses are 4 bytes </a:t>
            </a:r>
            <a:br>
              <a:rPr lang="en-US" dirty="0" smtClean="0"/>
            </a:br>
            <a:r>
              <a:rPr lang="en-US" dirty="0" smtClean="0"/>
              <a:t>apart 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Word address is same as address of </a:t>
            </a:r>
            <a:br>
              <a:rPr lang="en-US" dirty="0" smtClean="0"/>
            </a:br>
            <a:r>
              <a:rPr lang="en-US" dirty="0" smtClean="0"/>
              <a:t>rightmost byte – least-significant byte</a:t>
            </a:r>
            <a:br>
              <a:rPr lang="en-US" dirty="0" smtClean="0"/>
            </a:br>
            <a:r>
              <a:rPr lang="en-US" dirty="0" smtClean="0"/>
              <a:t>(i.e. Little-endian convention) </a:t>
            </a:r>
          </a:p>
        </p:txBody>
      </p:sp>
      <p:sp>
        <p:nvSpPr>
          <p:cNvPr id="39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56120" y="458901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flipH="1">
            <a:off x="5776784" y="1981234"/>
            <a:ext cx="3144799" cy="2939282"/>
            <a:chOff x="6007702" y="2849602"/>
            <a:chExt cx="3144799" cy="3919042"/>
          </a:xfrm>
        </p:grpSpPr>
        <p:sp>
          <p:nvSpPr>
            <p:cNvPr id="38" name="TextBox 37"/>
            <p:cNvSpPr txBox="1"/>
            <p:nvPr/>
          </p:nvSpPr>
          <p:spPr>
            <a:xfrm>
              <a:off x="6007702" y="2849602"/>
              <a:ext cx="314479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Least-significant byte in a word</a:t>
              </a:r>
              <a:endParaRPr lang="en-US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>
              <a:off x="6502400" y="3352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6354230" y="3594100"/>
              <a:ext cx="2417305" cy="2488680"/>
              <a:chOff x="6354230" y="3594100"/>
              <a:chExt cx="2417305" cy="2488680"/>
            </a:xfrm>
          </p:grpSpPr>
          <p:grpSp>
            <p:nvGrpSpPr>
              <p:cNvPr id="5" name="Group 87"/>
              <p:cNvGrpSpPr/>
              <p:nvPr/>
            </p:nvGrpSpPr>
            <p:grpSpPr>
              <a:xfrm>
                <a:off x="6356350" y="3594100"/>
                <a:ext cx="2374900" cy="2095500"/>
                <a:chOff x="6597650" y="3848100"/>
                <a:chExt cx="2374900" cy="2095500"/>
              </a:xfrm>
              <a:solidFill>
                <a:schemeClr val="bg1"/>
              </a:solidFill>
            </p:grpSpPr>
            <p:grpSp>
              <p:nvGrpSpPr>
                <p:cNvPr id="6" name="Group 68"/>
                <p:cNvGrpSpPr/>
                <p:nvPr/>
              </p:nvGrpSpPr>
              <p:grpSpPr>
                <a:xfrm>
                  <a:off x="6597650" y="3848100"/>
                  <a:ext cx="596900" cy="2095500"/>
                  <a:chOff x="6597650" y="3848100"/>
                  <a:chExt cx="596900" cy="2095500"/>
                </a:xfrm>
                <a:grpFill/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6597650" y="55245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u="sng" dirty="0" smtClean="0">
                        <a:solidFill>
                          <a:srgbClr val="FF6600"/>
                        </a:solidFill>
                      </a:rPr>
                      <a:t>0</a:t>
                    </a:r>
                    <a:endParaRPr lang="en-US" sz="2800" u="sng" dirty="0">
                      <a:solidFill>
                        <a:srgbClr val="FF6600"/>
                      </a:solidFill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6597650" y="51054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u="sng" dirty="0" smtClean="0">
                        <a:solidFill>
                          <a:srgbClr val="FF6600"/>
                        </a:solidFill>
                      </a:rPr>
                      <a:t>4</a:t>
                    </a:r>
                    <a:endParaRPr lang="en-US" sz="2800" u="sng" dirty="0">
                      <a:solidFill>
                        <a:srgbClr val="FF6600"/>
                      </a:solidFill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6597650" y="46863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u="sng" dirty="0" smtClean="0">
                        <a:solidFill>
                          <a:srgbClr val="FF6600"/>
                        </a:solidFill>
                      </a:rPr>
                      <a:t>8</a:t>
                    </a:r>
                    <a:endParaRPr lang="en-US" sz="2800" u="sng" dirty="0">
                      <a:solidFill>
                        <a:srgbClr val="FF6600"/>
                      </a:solidFill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6597650" y="42672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rgbClr val="FF6600"/>
                        </a:solidFill>
                      </a:rPr>
                      <a:t>12</a:t>
                    </a:r>
                    <a:endParaRPr lang="en-US" sz="2800" dirty="0">
                      <a:solidFill>
                        <a:srgbClr val="FF6600"/>
                      </a:solidFill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6597650" y="38481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u="sng" dirty="0" smtClean="0">
                        <a:solidFill>
                          <a:srgbClr val="FF6600"/>
                        </a:solidFill>
                      </a:rPr>
                      <a:t>…</a:t>
                    </a:r>
                    <a:endParaRPr lang="en-US" sz="2800" u="sng" dirty="0">
                      <a:solidFill>
                        <a:srgbClr val="FF6600"/>
                      </a:solidFill>
                    </a:endParaRPr>
                  </a:p>
                </p:txBody>
              </p:sp>
            </p:grpSp>
            <p:grpSp>
              <p:nvGrpSpPr>
                <p:cNvPr id="7" name="Group 69"/>
                <p:cNvGrpSpPr/>
                <p:nvPr/>
              </p:nvGrpSpPr>
              <p:grpSpPr>
                <a:xfrm>
                  <a:off x="7194550" y="3848100"/>
                  <a:ext cx="596900" cy="2095500"/>
                  <a:chOff x="6597650" y="3848100"/>
                  <a:chExt cx="596900" cy="2095500"/>
                </a:xfrm>
                <a:grpFill/>
              </p:grpSpPr>
              <p:sp>
                <p:nvSpPr>
                  <p:cNvPr id="71" name="Rectangle 70"/>
                  <p:cNvSpPr/>
                  <p:nvPr/>
                </p:nvSpPr>
                <p:spPr>
                  <a:xfrm>
                    <a:off x="6597650" y="55245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6597650" y="51054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5</a:t>
                    </a:r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6597650" y="46863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9</a:t>
                    </a:r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6597650" y="42672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13</a:t>
                    </a:r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6597650" y="38481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…</a:t>
                    </a:r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" name="Group 75"/>
                <p:cNvGrpSpPr/>
                <p:nvPr/>
              </p:nvGrpSpPr>
              <p:grpSpPr>
                <a:xfrm>
                  <a:off x="7804150" y="3848100"/>
                  <a:ext cx="596900" cy="2095500"/>
                  <a:chOff x="6597650" y="3848100"/>
                  <a:chExt cx="596900" cy="2095500"/>
                </a:xfrm>
                <a:grpFill/>
              </p:grpSpPr>
              <p:sp>
                <p:nvSpPr>
                  <p:cNvPr id="77" name="Rectangle 76"/>
                  <p:cNvSpPr/>
                  <p:nvPr/>
                </p:nvSpPr>
                <p:spPr>
                  <a:xfrm>
                    <a:off x="6597650" y="55245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6597650" y="51054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6</a:t>
                    </a:r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6597650" y="46863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10</a:t>
                    </a:r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6597650" y="42672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14</a:t>
                    </a:r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6597650" y="38481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…</a:t>
                    </a:r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" name="Group 81"/>
                <p:cNvGrpSpPr/>
                <p:nvPr/>
              </p:nvGrpSpPr>
              <p:grpSpPr>
                <a:xfrm>
                  <a:off x="8375650" y="3848100"/>
                  <a:ext cx="596900" cy="2095500"/>
                  <a:chOff x="6597650" y="3848100"/>
                  <a:chExt cx="596900" cy="2095500"/>
                </a:xfrm>
                <a:grpFill/>
              </p:grpSpPr>
              <p:sp>
                <p:nvSpPr>
                  <p:cNvPr id="83" name="Rectangle 82"/>
                  <p:cNvSpPr/>
                  <p:nvPr/>
                </p:nvSpPr>
                <p:spPr>
                  <a:xfrm>
                    <a:off x="6597650" y="55245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6597650" y="51054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6597650" y="46863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11</a:t>
                    </a:r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6597650" y="42672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15</a:t>
                    </a:r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6597650" y="3848100"/>
                    <a:ext cx="596900" cy="419100"/>
                  </a:xfrm>
                  <a:prstGeom prst="rect">
                    <a:avLst/>
                  </a:prstGeom>
                  <a:grpFill/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…</a:t>
                    </a:r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" name="TextBox 9"/>
              <p:cNvSpPr txBox="1"/>
              <p:nvPr/>
            </p:nvSpPr>
            <p:spPr>
              <a:xfrm>
                <a:off x="8099556" y="5672409"/>
                <a:ext cx="671979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31   24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498619" y="5672409"/>
                <a:ext cx="671979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23   16</a:t>
                </a:r>
                <a:endParaRPr lang="en-US" sz="1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912539" y="5672411"/>
                <a:ext cx="660595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15     8</a:t>
                </a:r>
                <a:endParaRPr lang="en-US" sz="14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354230" y="5672411"/>
                <a:ext cx="610188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 7     0</a:t>
                </a:r>
                <a:endParaRPr lang="en-US" sz="14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324600" y="5906869"/>
              <a:ext cx="2548444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Least-significant byte</a:t>
              </a:r>
              <a:br>
                <a:rPr lang="en-US" dirty="0" smtClean="0"/>
              </a:br>
              <a:r>
                <a:rPr lang="en-US" dirty="0" smtClean="0"/>
                <a:t>gets the smallest address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70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Transfer </a:t>
            </a:r>
            <a:r>
              <a:rPr lang="en-US" u="sng" smtClean="0"/>
              <a:t>from</a:t>
            </a:r>
            <a:r>
              <a:rPr lang="en-US" smtClean="0"/>
              <a:t> Memory to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382000" cy="36611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 code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 A[100];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latin typeface="Courier New"/>
                <a:cs typeface="Courier New"/>
              </a:rPr>
              <a:t>g = h + A[3];</a:t>
            </a:r>
          </a:p>
          <a:p>
            <a:endParaRPr lang="en-US" dirty="0" smtClean="0"/>
          </a:p>
          <a:p>
            <a:r>
              <a:rPr lang="en-US" dirty="0" smtClean="0"/>
              <a:t>Using Load Word (</a:t>
            </a:r>
            <a:r>
              <a:rPr lang="en-US" dirty="0" err="1" smtClean="0">
                <a:latin typeface="Courier"/>
              </a:rPr>
              <a:t>lw</a:t>
            </a:r>
            <a:r>
              <a:rPr lang="en-US" dirty="0" smtClean="0"/>
              <a:t>) in RISC-V: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>
                <a:latin typeface="Courier New"/>
                <a:cs typeface="Courier New"/>
              </a:rPr>
              <a:t>  x10,12(x13) </a:t>
            </a:r>
            <a:r>
              <a:rPr lang="en-US" dirty="0" smtClean="0"/>
              <a:t># </a:t>
            </a:r>
            <a:r>
              <a:rPr lang="en-US" dirty="0" err="1" smtClean="0"/>
              <a:t>Reg</a:t>
            </a:r>
            <a:r>
              <a:rPr lang="en-US" dirty="0" smtClean="0"/>
              <a:t> x10 gets A[3]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add x11,x12,x10 </a:t>
            </a:r>
            <a:r>
              <a:rPr lang="en-US" dirty="0" smtClean="0"/>
              <a:t># g = h + A[3]</a:t>
            </a:r>
          </a:p>
          <a:p>
            <a:pPr>
              <a:buNone/>
            </a:pPr>
            <a:endParaRPr lang="en-US" b="1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Note: 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 New"/>
              </a:rPr>
              <a:t>x13</a:t>
            </a: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 – base register (pointer to A[0])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	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 New"/>
              </a:rPr>
              <a:t>12</a:t>
            </a: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 – offset in </a:t>
            </a:r>
            <a:r>
              <a:rPr lang="en-US" u="sng" dirty="0" smtClean="0">
                <a:solidFill>
                  <a:srgbClr val="3366FF"/>
                </a:solidFill>
                <a:latin typeface="+mj-lt"/>
                <a:cs typeface="Courier New"/>
              </a:rPr>
              <a:t>bytes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Offset must be a constant known at assembly time</a:t>
            </a:r>
            <a:endParaRPr lang="en-US" dirty="0">
              <a:solidFill>
                <a:srgbClr val="3366FF"/>
              </a:solidFill>
              <a:latin typeface="+mj-lt"/>
              <a:cs typeface="Courier New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7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from Register </a:t>
            </a:r>
            <a:r>
              <a:rPr lang="en-US" u="sng" dirty="0" smtClean="0"/>
              <a:t>to</a:t>
            </a:r>
            <a:r>
              <a:rPr lang="en-US" dirty="0" smtClean="0"/>
              <a:t>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382000" cy="38516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 code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 A[100];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latin typeface="Courier New"/>
                <a:cs typeface="Courier New"/>
              </a:rPr>
              <a:t>A[10] = h + A[3];</a:t>
            </a:r>
          </a:p>
          <a:p>
            <a:endParaRPr lang="en-US" dirty="0" smtClean="0"/>
          </a:p>
          <a:p>
            <a:r>
              <a:rPr lang="en-US" dirty="0" smtClean="0"/>
              <a:t>Using Store Word (</a:t>
            </a:r>
            <a:r>
              <a:rPr lang="en-US" dirty="0" err="1">
                <a:latin typeface="Courier"/>
              </a:rPr>
              <a:t>s</a:t>
            </a:r>
            <a:r>
              <a:rPr lang="en-US" dirty="0" err="1" smtClean="0">
                <a:latin typeface="Courier"/>
              </a:rPr>
              <a:t>w</a:t>
            </a:r>
            <a:r>
              <a:rPr lang="en-US" dirty="0" smtClean="0"/>
              <a:t>) in RISC-V: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>
                <a:latin typeface="Courier New"/>
                <a:cs typeface="Courier New"/>
              </a:rPr>
              <a:t>  x10,12(x13)  </a:t>
            </a:r>
            <a:r>
              <a:rPr lang="en-US" dirty="0" smtClean="0"/>
              <a:t># Temp </a:t>
            </a:r>
            <a:r>
              <a:rPr lang="en-US" dirty="0" err="1" smtClean="0"/>
              <a:t>reg</a:t>
            </a:r>
            <a:r>
              <a:rPr lang="en-US" dirty="0" smtClean="0"/>
              <a:t> x10 gets A[3]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add x10,x12,x10  </a:t>
            </a:r>
            <a:r>
              <a:rPr lang="en-US" dirty="0" smtClean="0"/>
              <a:t># Temp </a:t>
            </a:r>
            <a:r>
              <a:rPr lang="en-US" dirty="0" err="1" smtClean="0"/>
              <a:t>reg</a:t>
            </a:r>
            <a:r>
              <a:rPr lang="en-US" dirty="0"/>
              <a:t> </a:t>
            </a:r>
            <a:r>
              <a:rPr lang="en-US" dirty="0" smtClean="0"/>
              <a:t>x10 gets h + A[3]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"/>
              </a:rPr>
              <a:t>	 x10,40(x13) </a:t>
            </a:r>
            <a:r>
              <a:rPr lang="en-US" dirty="0" smtClean="0">
                <a:latin typeface="Courier"/>
              </a:rPr>
              <a:t> </a:t>
            </a:r>
            <a:r>
              <a:rPr lang="en-US" dirty="0" smtClean="0">
                <a:latin typeface="+mj-lt"/>
              </a:rPr>
              <a:t># A[10] = h + A[3]</a:t>
            </a:r>
          </a:p>
          <a:p>
            <a:pPr>
              <a:buNone/>
            </a:pPr>
            <a:endParaRPr lang="en-US" b="1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Note: 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 New"/>
              </a:rPr>
              <a:t>x13</a:t>
            </a: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 – base register (pointer)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	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 New"/>
              </a:rPr>
              <a:t>12,40</a:t>
            </a: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 – offsets in </a:t>
            </a:r>
            <a:r>
              <a:rPr lang="en-US" u="sng" dirty="0" smtClean="0">
                <a:solidFill>
                  <a:srgbClr val="3366FF"/>
                </a:solidFill>
                <a:latin typeface="+mj-lt"/>
                <a:cs typeface="Courier New"/>
              </a:rPr>
              <a:t>bytes</a:t>
            </a:r>
          </a:p>
          <a:p>
            <a:pPr>
              <a:buNone/>
            </a:pPr>
            <a:endParaRPr lang="en-US" dirty="0" smtClean="0">
              <a:solidFill>
                <a:srgbClr val="3366FF"/>
              </a:solidFill>
              <a:latin typeface="+mj-lt"/>
              <a:cs typeface="Courier New"/>
            </a:endParaRP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x13+12 and x13+40 must be multiples of 4</a:t>
            </a:r>
            <a:endParaRPr lang="en-US" dirty="0">
              <a:solidFill>
                <a:srgbClr val="3366FF"/>
              </a:solidFill>
              <a:latin typeface="+mj-lt"/>
              <a:cs typeface="Courier New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0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Loading and Storing Bytes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21431" tIns="21431" rIns="21431" bIns="21431" rtlCol="0">
            <a:normAutofit/>
          </a:bodyPr>
          <a:lstStyle/>
          <a:p>
            <a:pPr>
              <a:lnSpc>
                <a:spcPct val="80000"/>
              </a:lnSpc>
              <a:buSzPct val="94000"/>
            </a:pP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In </a:t>
            </a: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addition to word data transfers </a:t>
            </a:r>
            <a:r>
              <a:rPr lang="en-US" altLang="en-US" sz="2400" dirty="0">
                <a:latin typeface="+mj-lt"/>
                <a:sym typeface="Lucida Grande" charset="0"/>
              </a:rPr>
              <a:t/>
            </a:r>
            <a:br>
              <a:rPr lang="en-US" altLang="en-US" sz="2400" dirty="0">
                <a:latin typeface="+mj-lt"/>
                <a:sym typeface="Lucida Grande" charset="0"/>
              </a:rPr>
            </a:b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(</a:t>
            </a:r>
            <a:r>
              <a:rPr lang="en-US" altLang="en-US" sz="2400" dirty="0" err="1">
                <a:latin typeface="Courier"/>
                <a:ea typeface="Lucida Grande" charset="0"/>
                <a:cs typeface="Lucida Grande" charset="0"/>
                <a:sym typeface="Lucida Grande" charset="0"/>
              </a:rPr>
              <a:t>lw</a:t>
            </a: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sz="2400" dirty="0" err="1">
                <a:latin typeface="Courier"/>
                <a:ea typeface="Lucida Grande" charset="0"/>
                <a:cs typeface="Lucida Grande" charset="0"/>
                <a:sym typeface="Lucida Grande" charset="0"/>
              </a:rPr>
              <a:t>sw</a:t>
            </a: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), </a:t>
            </a: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RISC-V </a:t>
            </a: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has </a:t>
            </a:r>
            <a:r>
              <a:rPr lang="en-US" altLang="en-US" sz="2400" dirty="0">
                <a:solidFill>
                  <a:srgbClr val="7FD13B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byte </a:t>
            </a: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data </a:t>
            </a: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transfers:</a:t>
            </a:r>
            <a:endParaRPr lang="en-US" altLang="en-US" sz="2400" dirty="0" smtClean="0">
              <a:latin typeface="+mj-lt"/>
              <a:sym typeface="Lucida Grande" charset="0"/>
            </a:endParaRPr>
          </a:p>
          <a:p>
            <a:pPr marL="492919" lvl="1" indent="-92869">
              <a:lnSpc>
                <a:spcPct val="80000"/>
              </a:lnSpc>
              <a:buSzPct val="94000"/>
            </a:pP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load 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byte: </a:t>
            </a:r>
            <a:r>
              <a:rPr lang="en-US" altLang="en-US" sz="20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lb</a:t>
            </a:r>
            <a:endParaRPr lang="en-US" altLang="en-US" sz="2000" dirty="0" smtClean="0">
              <a:latin typeface="Courier"/>
              <a:sym typeface="Lucida Grande" charset="0"/>
            </a:endParaRPr>
          </a:p>
          <a:p>
            <a:pPr marL="492919" lvl="1" indent="-92869">
              <a:lnSpc>
                <a:spcPct val="80000"/>
              </a:lnSpc>
              <a:buSzPct val="94000"/>
            </a:pP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store 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byte: </a:t>
            </a:r>
            <a:r>
              <a:rPr lang="en-US" altLang="en-US" sz="2000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sb</a:t>
            </a:r>
            <a:endParaRPr lang="en-US" altLang="en-US" sz="2000" dirty="0">
              <a:latin typeface="Courier"/>
              <a:sym typeface="Lucida Grande" charset="0"/>
            </a:endParaRPr>
          </a:p>
          <a:p>
            <a:pPr>
              <a:lnSpc>
                <a:spcPct val="80000"/>
              </a:lnSpc>
              <a:buSzPct val="94000"/>
            </a:pP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Same </a:t>
            </a: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format as </a:t>
            </a:r>
            <a:r>
              <a:rPr lang="en-US" altLang="en-US" sz="2400" dirty="0" err="1">
                <a:latin typeface="Courier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sz="2400" dirty="0" err="1">
                <a:latin typeface="Courier"/>
                <a:ea typeface="Courier" charset="0"/>
                <a:cs typeface="Courier" charset="0"/>
                <a:sym typeface="Courier" charset="0"/>
              </a:rPr>
              <a:t>sw</a:t>
            </a:r>
            <a:endParaRPr lang="en-US" altLang="en-US" sz="2400" dirty="0">
              <a:latin typeface="Courier"/>
              <a:sym typeface="Lucida Grande" charset="0"/>
            </a:endParaRPr>
          </a:p>
          <a:p>
            <a:pPr>
              <a:lnSpc>
                <a:spcPct val="80000"/>
              </a:lnSpc>
              <a:buSzPct val="94000"/>
            </a:pP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E.g</a:t>
            </a:r>
            <a:r>
              <a:rPr lang="en-US" altLang="en-US" sz="24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.,  </a:t>
            </a:r>
            <a:r>
              <a:rPr lang="en-US" altLang="en-US" sz="2400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lb</a:t>
            </a:r>
            <a:r>
              <a:rPr lang="en-US" altLang="en-US" sz="2400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x10,3(x11)</a:t>
            </a:r>
            <a:endParaRPr lang="en-US" altLang="en-US" sz="2400" dirty="0">
              <a:latin typeface="Courier"/>
              <a:sym typeface="Lucida Grande" charset="0"/>
            </a:endParaRPr>
          </a:p>
          <a:p>
            <a:pPr lvl="1">
              <a:lnSpc>
                <a:spcPct val="80000"/>
              </a:lnSpc>
              <a:buSzPct val="94000"/>
            </a:pPr>
            <a: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contents 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of memory location with address = sum of “3” + contents of register </a:t>
            </a:r>
            <a: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x1</a:t>
            </a:r>
            <a:r>
              <a:rPr lang="en-US" altLang="en-US" sz="2000" dirty="0" smtClean="0">
                <a:latin typeface="+mj-lt"/>
                <a:ea typeface="Courier" charset="0"/>
                <a:cs typeface="Courier" charset="0"/>
                <a:sym typeface="Courier" charset="0"/>
              </a:rPr>
              <a:t>1</a:t>
            </a:r>
            <a: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is copied to the low byte position of register </a:t>
            </a:r>
            <a:r>
              <a:rPr lang="en-US" altLang="en-US" sz="2000" dirty="0" smtClean="0">
                <a:solidFill>
                  <a:srgbClr val="0926B7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x1</a:t>
            </a:r>
            <a:r>
              <a:rPr lang="en-US" altLang="en-US" sz="2000" dirty="0" smtClean="0">
                <a:solidFill>
                  <a:srgbClr val="0926B7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.</a:t>
            </a:r>
            <a:endParaRPr lang="en-US" altLang="en-US" sz="2000" dirty="0">
              <a:latin typeface="+mj-lt"/>
              <a:sym typeface="Lucida Grande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21006" y="3842164"/>
            <a:ext cx="7248525" cy="1082948"/>
            <a:chOff x="609600" y="5390257"/>
            <a:chExt cx="7248525" cy="144393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6763345" y="5493841"/>
              <a:ext cx="942975" cy="1126929"/>
              <a:chOff x="0" y="0"/>
              <a:chExt cx="1056" cy="1262"/>
            </a:xfrm>
          </p:grpSpPr>
          <p:sp>
            <p:nvSpPr>
              <p:cNvPr id="9" name="Rectangle 1"/>
              <p:cNvSpPr>
                <a:spLocks/>
              </p:cNvSpPr>
              <p:nvPr/>
            </p:nvSpPr>
            <p:spPr bwMode="auto">
              <a:xfrm>
                <a:off x="345" y="0"/>
                <a:ext cx="72" cy="256"/>
              </a:xfrm>
              <a:prstGeom prst="rect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/>
              <a:lstStyle/>
              <a:p>
                <a:endParaRPr lang="en-US" sz="1013"/>
              </a:p>
            </p:txBody>
          </p:sp>
          <p:sp>
            <p:nvSpPr>
              <p:cNvPr id="10" name="Rectangle 2"/>
              <p:cNvSpPr>
                <a:spLocks/>
              </p:cNvSpPr>
              <p:nvPr/>
            </p:nvSpPr>
            <p:spPr bwMode="auto">
              <a:xfrm>
                <a:off x="0" y="267"/>
                <a:ext cx="1056" cy="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1431" tIns="21431" rIns="21431" bIns="21431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spcBef>
                    <a:spcPts val="1259"/>
                  </a:spcBef>
                </a:pPr>
                <a:r>
                  <a:rPr lang="en-US" altLang="en-US" sz="2025" b="1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byte</a:t>
                </a:r>
                <a:br>
                  <a:rPr lang="en-US" altLang="en-US" sz="2025" b="1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</a:br>
                <a:r>
                  <a:rPr lang="en-US" altLang="en-US" sz="2025" b="1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loaded</a:t>
                </a:r>
              </a:p>
            </p:txBody>
          </p:sp>
        </p:grpSp>
        <p:sp>
          <p:nvSpPr>
            <p:cNvPr id="11" name="Rectangle 4"/>
            <p:cNvSpPr>
              <a:spLocks/>
            </p:cNvSpPr>
            <p:nvPr/>
          </p:nvSpPr>
          <p:spPr bwMode="auto">
            <a:xfrm>
              <a:off x="6307931" y="5390257"/>
              <a:ext cx="1445816" cy="473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1431" tIns="21431" rIns="21431" bIns="21431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2025" b="1">
                  <a:solidFill>
                    <a:srgbClr val="A40800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zzz zzzz</a:t>
              </a:r>
            </a:p>
          </p:txBody>
        </p:sp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6307931" y="5390257"/>
              <a:ext cx="199118" cy="473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1431" tIns="21431" rIns="21431" bIns="21431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2025" b="1">
                  <a:solidFill>
                    <a:srgbClr val="3F691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</a:t>
              </a:r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057400" y="5679579"/>
              <a:ext cx="3943350" cy="712589"/>
              <a:chOff x="0" y="0"/>
              <a:chExt cx="4416" cy="798"/>
            </a:xfrm>
          </p:grpSpPr>
          <p:sp>
            <p:nvSpPr>
              <p:cNvPr id="14" name="Rectangle 11"/>
              <p:cNvSpPr>
                <a:spLocks/>
              </p:cNvSpPr>
              <p:nvPr/>
            </p:nvSpPr>
            <p:spPr bwMode="auto">
              <a:xfrm>
                <a:off x="64" y="268"/>
                <a:ext cx="4285" cy="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1431" tIns="21431" rIns="21431" bIns="21431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spcBef>
                    <a:spcPts val="1259"/>
                  </a:spcBef>
                </a:pPr>
                <a:r>
                  <a:rPr lang="en-US" altLang="en-US" sz="2025" b="1">
                    <a:solidFill>
                      <a:srgbClr val="408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…is copied to “sign-extend”</a:t>
                </a:r>
              </a:p>
            </p:txBody>
          </p:sp>
          <p:sp>
            <p:nvSpPr>
              <p:cNvPr id="15" name="AutoShape 12"/>
              <p:cNvSpPr>
                <a:spLocks/>
              </p:cNvSpPr>
              <p:nvPr/>
            </p:nvSpPr>
            <p:spPr bwMode="auto">
              <a:xfrm>
                <a:off x="0" y="0"/>
                <a:ext cx="4416" cy="206"/>
              </a:xfrm>
              <a:prstGeom prst="leftArrow">
                <a:avLst>
                  <a:gd name="adj1" fmla="val 50000"/>
                  <a:gd name="adj2" fmla="val 401942"/>
                </a:avLst>
              </a:prstGeom>
              <a:solidFill>
                <a:schemeClr val="accent1"/>
              </a:solidFill>
              <a:ln w="9525" cap="flat">
                <a:solidFill>
                  <a:srgbClr val="7FD13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1013"/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5694970" y="5722441"/>
              <a:ext cx="1071566" cy="1111747"/>
              <a:chOff x="-516" y="0"/>
              <a:chExt cx="1199" cy="1245"/>
            </a:xfrm>
          </p:grpSpPr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rot="10800000" flipH="1">
                <a:off x="255" y="0"/>
                <a:ext cx="0" cy="640"/>
              </a:xfrm>
              <a:prstGeom prst="line">
                <a:avLst/>
              </a:prstGeom>
              <a:noFill/>
              <a:ln w="63500" cap="flat">
                <a:solidFill>
                  <a:srgbClr val="2B4714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013"/>
              </a:p>
            </p:txBody>
          </p:sp>
          <p:sp>
            <p:nvSpPr>
              <p:cNvPr id="18" name="Rectangle 15"/>
              <p:cNvSpPr>
                <a:spLocks/>
              </p:cNvSpPr>
              <p:nvPr/>
            </p:nvSpPr>
            <p:spPr bwMode="auto">
              <a:xfrm>
                <a:off x="-516" y="715"/>
                <a:ext cx="1199" cy="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1431" tIns="21431" rIns="21431" bIns="21431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spcBef>
                    <a:spcPts val="1259"/>
                  </a:spcBef>
                </a:pPr>
                <a:r>
                  <a:rPr lang="en-US" altLang="en-US" sz="2025" b="1" dirty="0">
                    <a:solidFill>
                      <a:srgbClr val="408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This bit</a:t>
                </a:r>
              </a:p>
            </p:txBody>
          </p:sp>
        </p:grpSp>
        <p:sp>
          <p:nvSpPr>
            <p:cNvPr id="19" name="Rectangle 17"/>
            <p:cNvSpPr>
              <a:spLocks/>
            </p:cNvSpPr>
            <p:nvPr/>
          </p:nvSpPr>
          <p:spPr bwMode="auto">
            <a:xfrm>
              <a:off x="1628775" y="5393829"/>
              <a:ext cx="4562561" cy="473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1431" tIns="21431" rIns="21431" bIns="21431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2025" b="1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xxxx xxxx xxxx xxxx xxxx xxxx</a:t>
              </a:r>
            </a:p>
          </p:txBody>
        </p:sp>
        <p:sp>
          <p:nvSpPr>
            <p:cNvPr id="20" name="AutoShape 18"/>
            <p:cNvSpPr>
              <a:spLocks/>
            </p:cNvSpPr>
            <p:nvPr/>
          </p:nvSpPr>
          <p:spPr bwMode="auto">
            <a:xfrm>
              <a:off x="6222206" y="5443835"/>
              <a:ext cx="1635919" cy="335756"/>
            </a:xfrm>
            <a:prstGeom prst="roundRect">
              <a:avLst>
                <a:gd name="adj" fmla="val 20833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013"/>
            </a:p>
          </p:txBody>
        </p:sp>
        <p:sp>
          <p:nvSpPr>
            <p:cNvPr id="2" name="TextBox 1"/>
            <p:cNvSpPr txBox="1"/>
            <p:nvPr/>
          </p:nvSpPr>
          <p:spPr>
            <a:xfrm flipH="1">
              <a:off x="609600" y="5417969"/>
              <a:ext cx="793980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926B7"/>
                  </a:solidFill>
                </a:rPr>
                <a:t>x10:</a:t>
              </a:r>
              <a:endParaRPr lang="en-US" sz="2800" dirty="0">
                <a:solidFill>
                  <a:srgbClr val="0926B7"/>
                </a:solidFill>
              </a:endParaRPr>
            </a:p>
          </p:txBody>
        </p:sp>
      </p:grpSp>
      <p:sp>
        <p:nvSpPr>
          <p:cNvPr id="21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1015316">
            <a:off x="5468322" y="1626891"/>
            <a:ext cx="341524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RISC-V also has “unsigned byte” loads (</a:t>
            </a:r>
            <a:r>
              <a:rPr lang="en-US" sz="2000" b="1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</a:rPr>
              <a:t>lbu</a:t>
            </a:r>
            <a:r>
              <a:rPr lang="en-US" sz="2000" dirty="0" smtClean="0"/>
              <a:t>) which zero extend to fill register.  Why no unsigned store byte </a:t>
            </a:r>
            <a:r>
              <a:rPr lang="en-US" sz="2000" b="1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</a:rPr>
              <a:t>sbu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14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uiExpand="1" build="p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288815"/>
              </p:ext>
            </p:extLst>
          </p:nvPr>
        </p:nvGraphicFramePr>
        <p:xfrm>
          <a:off x="5020380" y="1270091"/>
          <a:ext cx="3163732" cy="2800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866"/>
                <a:gridCol w="1581866"/>
              </a:tblGrid>
              <a:tr h="560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Answer</a:t>
                      </a:r>
                      <a:endParaRPr lang="en-US" sz="2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x12</a:t>
                      </a:r>
                      <a:endParaRPr lang="en-US" sz="2400" dirty="0"/>
                    </a:p>
                  </a:txBody>
                  <a:tcPr marT="34290" marB="34290"/>
                </a:tc>
              </a:tr>
              <a:tr h="560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0x5</a:t>
                      </a:r>
                      <a:endParaRPr lang="en-US" sz="2400" dirty="0"/>
                    </a:p>
                  </a:txBody>
                  <a:tcPr marT="34290" marB="34290"/>
                </a:tc>
              </a:tr>
              <a:tr h="560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GREEN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0xf</a:t>
                      </a:r>
                      <a:endParaRPr lang="en-US" sz="2400" dirty="0"/>
                    </a:p>
                  </a:txBody>
                  <a:tcPr marT="34290" marB="34290"/>
                </a:tc>
              </a:tr>
              <a:tr h="560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ORANGE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0x3</a:t>
                      </a:r>
                      <a:endParaRPr lang="en-US" sz="2400" dirty="0"/>
                    </a:p>
                  </a:txBody>
                  <a:tcPr marT="34290" marB="34290"/>
                </a:tc>
              </a:tr>
              <a:tr h="560029"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YELLOW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0xffffffff</a:t>
                      </a:r>
                      <a:endParaRPr lang="en-US" sz="2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err="1" smtClean="0">
                <a:latin typeface="Courier"/>
                <a:cs typeface="Courier"/>
              </a:rPr>
              <a:t>addi</a:t>
            </a:r>
            <a:r>
              <a:rPr lang="en-US" b="1" dirty="0" smtClean="0">
                <a:latin typeface="Courier"/>
                <a:cs typeface="Courier"/>
              </a:rPr>
              <a:t> x11,x0,0x3f5</a:t>
            </a:r>
          </a:p>
          <a:p>
            <a:pPr marL="0" indent="0">
              <a:buFont typeface="Arial"/>
              <a:buNone/>
            </a:pPr>
            <a:r>
              <a:rPr lang="en-US" b="1" dirty="0" err="1" smtClean="0">
                <a:latin typeface="Courier"/>
                <a:cs typeface="Courier"/>
              </a:rPr>
              <a:t>sw</a:t>
            </a:r>
            <a:r>
              <a:rPr lang="en-US" b="1" dirty="0" smtClean="0">
                <a:latin typeface="Courier"/>
                <a:cs typeface="Courier"/>
              </a:rPr>
              <a:t> x11,0(x5)</a:t>
            </a:r>
          </a:p>
          <a:p>
            <a:pPr marL="0" indent="0">
              <a:buFont typeface="Arial"/>
              <a:buNone/>
            </a:pPr>
            <a:r>
              <a:rPr lang="en-US" b="1" dirty="0" err="1" smtClean="0">
                <a:latin typeface="Courier"/>
                <a:cs typeface="Courier"/>
              </a:rPr>
              <a:t>lb</a:t>
            </a:r>
            <a:r>
              <a:rPr lang="en-US" b="1" dirty="0" smtClean="0">
                <a:latin typeface="Courier"/>
                <a:cs typeface="Courier"/>
              </a:rPr>
              <a:t> x12,1(x5)</a:t>
            </a:r>
          </a:p>
          <a:p>
            <a:pPr marL="0" indent="0">
              <a:buFont typeface="Arial"/>
              <a:buNone/>
            </a:pPr>
            <a:endParaRPr lang="en-US" sz="3600" b="1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35974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Assembly Language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RISC-V Architecture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Registers vs. Variables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RISC-V Instructions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C-to-RISC-V Patterns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in Conclusion </a:t>
            </a:r>
            <a:r>
              <a:rPr lang="is-IS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879176"/>
              </p:ext>
            </p:extLst>
          </p:nvPr>
        </p:nvGraphicFramePr>
        <p:xfrm>
          <a:off x="5020380" y="1270091"/>
          <a:ext cx="3163732" cy="2800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866"/>
                <a:gridCol w="1581866"/>
              </a:tblGrid>
              <a:tr h="560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Answer</a:t>
                      </a:r>
                      <a:endParaRPr lang="en-US" sz="2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x12</a:t>
                      </a:r>
                      <a:endParaRPr lang="en-US" sz="2400" dirty="0"/>
                    </a:p>
                  </a:txBody>
                  <a:tcPr marT="34290" marB="34290"/>
                </a:tc>
              </a:tr>
              <a:tr h="560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0x5</a:t>
                      </a:r>
                      <a:endParaRPr lang="en-US" sz="2400" dirty="0"/>
                    </a:p>
                  </a:txBody>
                  <a:tcPr marT="34290" marB="34290"/>
                </a:tc>
              </a:tr>
              <a:tr h="560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GREEN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0xf</a:t>
                      </a:r>
                      <a:endParaRPr lang="en-US" sz="2400" dirty="0"/>
                    </a:p>
                  </a:txBody>
                  <a:tcPr marT="34290" marB="34290"/>
                </a:tc>
              </a:tr>
              <a:tr h="560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ORANGE</a:t>
                      </a:r>
                      <a:endParaRPr lang="en-US" sz="2400" dirty="0">
                        <a:solidFill>
                          <a:schemeClr val="accent2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0x3</a:t>
                      </a:r>
                      <a:endParaRPr lang="en-US" sz="2400" dirty="0"/>
                    </a:p>
                  </a:txBody>
                  <a:tcPr marT="34290" marB="34290"/>
                </a:tc>
              </a:tr>
              <a:tr h="560029">
                <a:tc>
                  <a:txBody>
                    <a:bodyPr/>
                    <a:lstStyle/>
                    <a:p>
                      <a:pPr algn="ctr"/>
                      <a:r>
                        <a:rPr lang="en-US" sz="24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YELLOW</a:t>
                      </a:r>
                      <a:endParaRPr lang="en-US" sz="24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0xffffffff</a:t>
                      </a:r>
                      <a:endParaRPr lang="en-US" sz="2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err="1" smtClean="0">
                <a:latin typeface="Courier"/>
                <a:cs typeface="Courier"/>
              </a:rPr>
              <a:t>addi</a:t>
            </a:r>
            <a:r>
              <a:rPr lang="en-US" b="1" dirty="0" smtClean="0">
                <a:latin typeface="Courier"/>
                <a:cs typeface="Courier"/>
              </a:rPr>
              <a:t> x11,x0,0x3f5</a:t>
            </a:r>
          </a:p>
          <a:p>
            <a:pPr marL="0" indent="0">
              <a:buFont typeface="Arial"/>
              <a:buNone/>
            </a:pPr>
            <a:r>
              <a:rPr lang="en-US" b="1" dirty="0" err="1" smtClean="0">
                <a:latin typeface="Courier"/>
                <a:cs typeface="Courier"/>
              </a:rPr>
              <a:t>sw</a:t>
            </a:r>
            <a:r>
              <a:rPr lang="en-US" b="1" dirty="0" smtClean="0">
                <a:latin typeface="Courier"/>
                <a:cs typeface="Courier"/>
              </a:rPr>
              <a:t> x11,0(x5)</a:t>
            </a:r>
          </a:p>
          <a:p>
            <a:pPr marL="0" indent="0">
              <a:buFont typeface="Arial"/>
              <a:buNone/>
            </a:pPr>
            <a:r>
              <a:rPr lang="en-US" b="1" dirty="0" err="1" smtClean="0">
                <a:latin typeface="Courier"/>
                <a:cs typeface="Courier"/>
              </a:rPr>
              <a:t>lb</a:t>
            </a:r>
            <a:r>
              <a:rPr lang="en-US" b="1" dirty="0" smtClean="0">
                <a:latin typeface="Courier"/>
                <a:cs typeface="Courier"/>
              </a:rPr>
              <a:t> x12,1(x5)</a:t>
            </a:r>
          </a:p>
          <a:p>
            <a:pPr marL="0" indent="0">
              <a:buFont typeface="Arial"/>
              <a:buNone/>
            </a:pPr>
            <a:endParaRPr lang="en-US" sz="3600" b="1" dirty="0" smtClean="0">
              <a:latin typeface="Courier"/>
              <a:cs typeface="Couri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5234" y="2956120"/>
            <a:ext cx="3119172" cy="57934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9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Registers vs.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Given that </a:t>
            </a:r>
          </a:p>
          <a:p>
            <a:pPr lvl="1"/>
            <a:r>
              <a:rPr lang="en-US" dirty="0" smtClean="0"/>
              <a:t>Registers: 32 words (128 Bytes)</a:t>
            </a:r>
          </a:p>
          <a:p>
            <a:pPr lvl="1"/>
            <a:r>
              <a:rPr lang="en-US" dirty="0" smtClean="0"/>
              <a:t>Memory (DRAM): Billions of bytes (2 GB to 8 GB on laptop)</a:t>
            </a:r>
          </a:p>
          <a:p>
            <a:r>
              <a:rPr lang="en-US" dirty="0" smtClean="0"/>
              <a:t>and physics dictates…</a:t>
            </a:r>
          </a:p>
          <a:p>
            <a:pPr lvl="1"/>
            <a:r>
              <a:rPr lang="en-US" dirty="0" smtClean="0"/>
              <a:t>Smaller is faster</a:t>
            </a:r>
          </a:p>
          <a:p>
            <a:r>
              <a:rPr lang="en-US" dirty="0" smtClean="0"/>
              <a:t>How much faster are registers than DRAM??</a:t>
            </a:r>
          </a:p>
          <a:p>
            <a:r>
              <a:rPr lang="en-US" dirty="0" smtClean="0"/>
              <a:t>About 100-500 times faster!</a:t>
            </a:r>
          </a:p>
          <a:p>
            <a:pPr lvl="1"/>
            <a:r>
              <a:rPr lang="en-US" dirty="0" smtClean="0"/>
              <a:t>in terms of </a:t>
            </a:r>
            <a:r>
              <a:rPr lang="en-US" i="1" dirty="0" smtClean="0"/>
              <a:t>latency </a:t>
            </a:r>
            <a:r>
              <a:rPr lang="en-US" dirty="0" smtClean="0"/>
              <a:t>of one access</a:t>
            </a:r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HW #0 due tomorrow night!</a:t>
            </a:r>
          </a:p>
          <a:p>
            <a:r>
              <a:rPr lang="en-US" sz="2400" dirty="0" smtClean="0"/>
              <a:t>HW #1 will be published soon</a:t>
            </a:r>
          </a:p>
          <a:p>
            <a:pPr lvl="1"/>
            <a:r>
              <a:rPr lang="en-US" sz="2000" dirty="0" smtClean="0"/>
              <a:t>Two-part C programming assignment</a:t>
            </a:r>
          </a:p>
          <a:p>
            <a:r>
              <a:rPr lang="en-US" sz="2400" dirty="0" smtClean="0"/>
              <a:t>Small Group Tutoring sign ups will be out right after today’s lecture</a:t>
            </a:r>
          </a:p>
          <a:p>
            <a:r>
              <a:rPr lang="en-US" sz="2400" smtClean="0"/>
              <a:t>Three </a:t>
            </a:r>
            <a:r>
              <a:rPr lang="en-US" sz="2400" dirty="0" smtClean="0"/>
              <a:t>weeks to Midterm </a:t>
            </a:r>
            <a:r>
              <a:rPr lang="en-US" sz="2400" smtClean="0"/>
              <a:t>#1</a:t>
            </a:r>
            <a:r>
              <a:rPr lang="en-US" sz="2400"/>
              <a:t>!</a:t>
            </a:r>
            <a:endParaRPr lang="en-US" sz="240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Logical Instructions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78036"/>
              </p:ext>
            </p:extLst>
          </p:nvPr>
        </p:nvGraphicFramePr>
        <p:xfrm>
          <a:off x="686551" y="2457450"/>
          <a:ext cx="7637879" cy="2206065"/>
        </p:xfrm>
        <a:graphic>
          <a:graphicData uri="http://schemas.openxmlformats.org/drawingml/2006/table">
            <a:tbl>
              <a:tblPr/>
              <a:tblGrid>
                <a:gridCol w="2420093"/>
                <a:gridCol w="1510412"/>
                <a:gridCol w="1575873"/>
                <a:gridCol w="2131501"/>
              </a:tblGrid>
              <a:tr h="558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Logical operations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C</a:t>
                      </a:r>
                      <a:r>
                        <a:rPr lang="en-US" sz="1800" b="0" i="0" u="none" strike="noStrike" dirty="0" smtClean="0">
                          <a:latin typeface="Verdana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operators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Java operators</a:t>
                      </a:r>
                    </a:p>
                  </a:txBody>
                  <a:tcPr marL="12700" marR="12700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RISC-V </a:t>
                      </a:r>
                      <a:r>
                        <a:rPr lang="en-US" sz="1800" b="0" i="0" u="none" strike="noStrike" dirty="0">
                          <a:latin typeface="Verdana"/>
                        </a:rPr>
                        <a:t>instructions</a:t>
                      </a:r>
                    </a:p>
                  </a:txBody>
                  <a:tcPr marL="12700" marR="12700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Bit-by-bit AND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latin typeface="Verdana"/>
                        </a:rPr>
                        <a:t>&amp;</a:t>
                      </a:r>
                    </a:p>
                  </a:txBody>
                  <a:tcPr marL="12700" marR="12700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Verdana"/>
                        </a:rPr>
                        <a:t>&amp;</a:t>
                      </a:r>
                    </a:p>
                  </a:txBody>
                  <a:tcPr marL="12700" marR="12700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smtClean="0">
                          <a:latin typeface="Courier New"/>
                          <a:cs typeface="Courier New"/>
                        </a:rPr>
                        <a:t>and</a:t>
                      </a:r>
                      <a:endParaRPr lang="en-US" sz="21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Bit-by-bit OR</a:t>
                      </a: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Verdana"/>
                        </a:rPr>
                        <a:t>|</a:t>
                      </a:r>
                    </a:p>
                  </a:txBody>
                  <a:tcPr marL="12700" marR="12700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Verdana"/>
                        </a:rPr>
                        <a:t>|</a:t>
                      </a:r>
                    </a:p>
                  </a:txBody>
                  <a:tcPr marL="12700" marR="12700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smtClean="0">
                          <a:latin typeface="Courier New"/>
                          <a:cs typeface="Courier New"/>
                        </a:rPr>
                        <a:t>or</a:t>
                      </a:r>
                      <a:endParaRPr lang="en-US" sz="21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Bit-by-bit</a:t>
                      </a:r>
                      <a:r>
                        <a:rPr lang="en-US" sz="1800" b="0" i="0" u="none" strike="noStrike" dirty="0" smtClean="0">
                          <a:latin typeface="Verdana"/>
                        </a:rPr>
                        <a:t> XOR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Verdana"/>
                        </a:rPr>
                        <a:t>^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Verdana"/>
                        </a:rPr>
                        <a:t>^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err="1" smtClean="0">
                          <a:latin typeface="Courier New"/>
                          <a:cs typeface="Courier New"/>
                        </a:rPr>
                        <a:t>xor</a:t>
                      </a:r>
                      <a:endParaRPr lang="en-US" sz="21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Shift </a:t>
                      </a:r>
                      <a:r>
                        <a:rPr lang="en-US" sz="1800" b="0" i="0" u="none" strike="noStrike" dirty="0" smtClean="0">
                          <a:latin typeface="Verdana"/>
                        </a:rPr>
                        <a:t>left logical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Verdana"/>
                        </a:rPr>
                        <a:t>&lt;&lt;</a:t>
                      </a:r>
                    </a:p>
                  </a:txBody>
                  <a:tcPr marL="12700" marR="12700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Verdana"/>
                        </a:rPr>
                        <a:t>&lt;&lt;</a:t>
                      </a:r>
                    </a:p>
                  </a:txBody>
                  <a:tcPr marL="12700" marR="12700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err="1">
                          <a:latin typeface="Courier New"/>
                          <a:cs typeface="Courier New"/>
                        </a:rPr>
                        <a:t>sll</a:t>
                      </a:r>
                      <a:endParaRPr lang="en-US" sz="21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Shift </a:t>
                      </a:r>
                      <a:r>
                        <a:rPr lang="en-US" sz="1800" b="0" i="0" u="none" strike="noStrike" dirty="0" smtClean="0">
                          <a:latin typeface="Verdana"/>
                        </a:rPr>
                        <a:t>right logical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9525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Verdana"/>
                        </a:rPr>
                        <a:t>&gt;&gt;</a:t>
                      </a:r>
                    </a:p>
                  </a:txBody>
                  <a:tcPr marL="12700" marR="12700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Verdana"/>
                        </a:rPr>
                        <a:t>&gt;</a:t>
                      </a:r>
                      <a:r>
                        <a:rPr lang="en-US" sz="1800" b="0" i="0" u="none" strike="noStrike" dirty="0" smtClean="0">
                          <a:latin typeface="Verdana"/>
                        </a:rPr>
                        <a:t>&gt;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err="1">
                          <a:latin typeface="Courier New"/>
                          <a:cs typeface="Courier New"/>
                        </a:rPr>
                        <a:t>srl</a:t>
                      </a:r>
                      <a:endParaRPr lang="en-US" sz="21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986030"/>
            <a:ext cx="8467962" cy="205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8838" y="875215"/>
            <a:ext cx="8706324" cy="1588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Useful to operate on fields of bits within a word </a:t>
            </a:r>
          </a:p>
          <a:p>
            <a:pPr lvl="1">
              <a:buFont typeface="Lucida Grande"/>
              <a:buChar char="−"/>
            </a:pPr>
            <a:r>
              <a:rPr lang="en-US" sz="3200" dirty="0" smtClean="0"/>
              <a:t> e.g., characters within a word (8 bits)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Operations to pack /unpack bits into words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Called </a:t>
            </a:r>
            <a:r>
              <a:rPr lang="en-US" sz="3200" i="1" dirty="0" smtClean="0">
                <a:solidFill>
                  <a:srgbClr val="000000"/>
                </a:solidFill>
              </a:rPr>
              <a:t>logical operations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85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Logical Shifting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229600" cy="3543299"/>
          </a:xfrm>
          <a:ln/>
        </p:spPr>
        <p:txBody>
          <a:bodyPr vert="horz" lIns="21431" tIns="21431" rIns="21431" bIns="21431" rtlCol="0">
            <a:normAutofit fontScale="92500" lnSpcReduction="20000"/>
          </a:bodyPr>
          <a:lstStyle/>
          <a:p>
            <a:pPr marL="92869" indent="-92869"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Shift Left Logical: </a:t>
            </a:r>
            <a:r>
              <a:rPr lang="en-US" altLang="en-US" sz="28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slli</a:t>
            </a:r>
            <a:r>
              <a:rPr lang="en-US" altLang="en-US" sz="2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x1</a:t>
            </a:r>
            <a:r>
              <a:rPr lang="en-US" altLang="en-US" sz="2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1,</a:t>
            </a:r>
            <a:r>
              <a:rPr lang="en-US" altLang="en-US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x1</a:t>
            </a:r>
            <a:r>
              <a:rPr lang="en-US" altLang="en-US" sz="2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2,2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 smtClean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#x11=x12&lt;&lt;2</a:t>
            </a:r>
            <a:endParaRPr lang="en-US" altLang="en-US" sz="2800" dirty="0" smtClean="0">
              <a:latin typeface="+mj-lt"/>
              <a:sym typeface="Lucida Grande" charset="0"/>
            </a:endParaRPr>
          </a:p>
          <a:p>
            <a:pPr lvl="1">
              <a:buSzPct val="94000"/>
            </a:pP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Store in 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x1</a:t>
            </a:r>
            <a:r>
              <a:rPr lang="en-US" altLang="en-US" sz="2400" dirty="0" smtClean="0">
                <a:latin typeface="+mj-lt"/>
                <a:ea typeface="Courier" charset="0"/>
                <a:cs typeface="Courier" charset="0"/>
                <a:sym typeface="Courier" charset="0"/>
              </a:rPr>
              <a:t>1</a:t>
            </a: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the value from 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x1</a:t>
            </a:r>
            <a:r>
              <a:rPr lang="en-US" altLang="en-US" sz="2400" dirty="0" smtClean="0">
                <a:latin typeface="+mj-lt"/>
                <a:ea typeface="Courier" charset="0"/>
                <a:cs typeface="Courier" charset="0"/>
                <a:sym typeface="Courier" charset="0"/>
              </a:rPr>
              <a:t>2</a:t>
            </a: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shifted 2 bits to the left (they fall off end), </a:t>
            </a:r>
            <a:r>
              <a:rPr lang="en-US" altLang="en-US" sz="2400" dirty="0" smtClean="0">
                <a:solidFill>
                  <a:srgbClr val="408000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inserting 0’s</a:t>
            </a:r>
            <a:r>
              <a:rPr lang="en-US" altLang="en-US" sz="2400" dirty="0" smtClean="0">
                <a:solidFill>
                  <a:srgbClr val="7FD13B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on right; &lt;&lt; in C</a:t>
            </a:r>
            <a:endParaRPr lang="en-US" altLang="en-US" sz="2400" dirty="0" smtClean="0">
              <a:latin typeface="+mj-lt"/>
              <a:sym typeface="Lucida Grande" charset="0"/>
            </a:endParaRPr>
          </a:p>
          <a:p>
            <a:pPr marL="535781" lvl="2" indent="0">
              <a:lnSpc>
                <a:spcPct val="105000"/>
              </a:lnSpc>
              <a:spcBef>
                <a:spcPts val="450"/>
              </a:spcBef>
              <a:buClr>
                <a:srgbClr val="408000"/>
              </a:buClr>
              <a:buSzPct val="89000"/>
              <a:buNone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Before:  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0000 0002</a:t>
            </a:r>
            <a:r>
              <a:rPr lang="en-US" altLang="en-US" baseline="-21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hex</a:t>
            </a:r>
            <a:r>
              <a:rPr lang="en-US" altLang="en-US" dirty="0" smtClean="0">
                <a:latin typeface="+mj-lt"/>
                <a:sym typeface="Lucida Grande" charset="0"/>
              </a:rPr>
              <a:t/>
            </a:r>
            <a:br>
              <a:rPr lang="en-US" altLang="en-US" dirty="0" smtClean="0">
                <a:latin typeface="+mj-lt"/>
                <a:sym typeface="Lucida Grande" charset="0"/>
              </a:rPr>
            </a:b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0000 0000 0000 0000 0000 0000 0000 0010</a:t>
            </a:r>
            <a:r>
              <a:rPr lang="en-US" altLang="en-US" baseline="-21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two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408000"/>
              </a:buClr>
              <a:buSzPct val="89000"/>
              <a:buNone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	 </a:t>
            </a: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After: </a:t>
            </a:r>
            <a:r>
              <a:rPr lang="en-US" altLang="en-US" sz="2400" dirty="0" smtClean="0">
                <a:latin typeface="+mj-lt"/>
                <a:sym typeface="Lucida Grande" charset="0"/>
              </a:rPr>
              <a:t>	</a:t>
            </a: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 </a:t>
            </a:r>
            <a:r>
              <a:rPr lang="en-US" altLang="en-US" sz="24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0000 000</a:t>
            </a:r>
            <a:r>
              <a:rPr lang="en-US" altLang="en-US" sz="2400" u="sng" dirty="0" smtClean="0">
                <a:solidFill>
                  <a:srgbClr val="408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8</a:t>
            </a:r>
            <a:r>
              <a:rPr lang="en-US" altLang="en-US" sz="2400" baseline="-21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hex</a:t>
            </a:r>
            <a:r>
              <a:rPr lang="en-US" altLang="en-US" sz="2400" dirty="0" smtClean="0">
                <a:latin typeface="+mj-lt"/>
                <a:sym typeface="Lucida Grande" charset="0"/>
              </a:rPr>
              <a:t/>
            </a:r>
            <a:br>
              <a:rPr lang="en-US" altLang="en-US" sz="2400" dirty="0" smtClean="0">
                <a:latin typeface="+mj-lt"/>
                <a:sym typeface="Lucida Grande" charset="0"/>
              </a:rPr>
            </a:br>
            <a:r>
              <a:rPr lang="en-US" altLang="en-US" sz="2400" dirty="0" smtClean="0">
                <a:latin typeface="+mj-lt"/>
                <a:sym typeface="Lucida Grande" charset="0"/>
              </a:rPr>
              <a:t>	 </a:t>
            </a:r>
            <a:r>
              <a:rPr lang="en-US" altLang="en-US" sz="24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0000 0000 0000 0000 0000 0000 0000 10</a:t>
            </a:r>
            <a:r>
              <a:rPr lang="en-US" altLang="en-US" sz="2400" u="sng" dirty="0" smtClean="0">
                <a:solidFill>
                  <a:srgbClr val="408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</a:t>
            </a:r>
            <a:r>
              <a:rPr lang="en-US" altLang="en-US" sz="2400" baseline="-21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two</a:t>
            </a:r>
            <a:endParaRPr lang="en-US" altLang="en-US" sz="2400" dirty="0" smtClean="0">
              <a:latin typeface="+mj-lt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408000"/>
              </a:buClr>
              <a:buSzPct val="89000"/>
              <a:buNone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What arithmetic effect does shift left have?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0" indent="0">
              <a:lnSpc>
                <a:spcPct val="85000"/>
              </a:lnSpc>
              <a:buSzPct val="94000"/>
              <a:buNone/>
            </a:pPr>
            <a:endParaRPr lang="en-US" altLang="en-US" sz="2475" dirty="0" smtClean="0">
              <a:latin typeface="+mj-lt"/>
              <a:ea typeface="Lucida Grande" charset="0"/>
              <a:cs typeface="Lucida Grande" charset="0"/>
              <a:sym typeface="Lucida Grande" charset="0"/>
            </a:endParaRPr>
          </a:p>
          <a:p>
            <a:pPr marL="92869" indent="-92869">
              <a:lnSpc>
                <a:spcPct val="85000"/>
              </a:lnSpc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Shift Right Logical: </a:t>
            </a:r>
            <a:r>
              <a:rPr lang="en-US" altLang="en-US" sz="28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srli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is opposite shift; </a:t>
            </a:r>
            <a:r>
              <a:rPr lang="en-US" altLang="en-US" sz="2800" dirty="0" smtClean="0">
                <a:latin typeface="+mj-lt"/>
                <a:ea typeface="Courier" charset="0"/>
                <a:cs typeface="Courier" charset="0"/>
                <a:sym typeface="Courier" charset="0"/>
              </a:rPr>
              <a:t>&gt;&gt;</a:t>
            </a:r>
          </a:p>
          <a:p>
            <a:pPr marL="492919" lvl="1" indent="-92869">
              <a:lnSpc>
                <a:spcPct val="85000"/>
              </a:lnSpc>
              <a:buSzPct val="94000"/>
            </a:pP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Zero bits inserted at left of word, right bits shifted off end</a:t>
            </a:r>
            <a:endParaRPr lang="en-US" altLang="en-US" sz="2400" dirty="0">
              <a:latin typeface="+mj-lt"/>
              <a:sym typeface="Courier" charset="0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697"/>
            <a:ext cx="8686801" cy="3829514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Shift right arithmetic </a:t>
            </a:r>
            <a:r>
              <a:rPr lang="en-US" dirty="0" smtClean="0"/>
              <a:t>(</a:t>
            </a:r>
            <a:r>
              <a:rPr lang="en-US" b="1" dirty="0" err="1" smtClean="0"/>
              <a:t>srai</a:t>
            </a:r>
            <a:r>
              <a:rPr lang="en-US" dirty="0" smtClean="0"/>
              <a:t>) moves </a:t>
            </a:r>
            <a:r>
              <a:rPr lang="en-US" i="1" dirty="0" smtClean="0"/>
              <a:t>n</a:t>
            </a:r>
            <a:r>
              <a:rPr lang="en-US" dirty="0" smtClean="0"/>
              <a:t> bits to the right (insert high-order sign bit into empty bits)</a:t>
            </a:r>
            <a:endParaRPr lang="en-US" sz="2800" baseline="-25000" dirty="0" smtClean="0"/>
          </a:p>
          <a:p>
            <a:r>
              <a:rPr lang="en-US" dirty="0" smtClean="0"/>
              <a:t>For example, if register x10 contained</a:t>
            </a:r>
          </a:p>
          <a:p>
            <a:pPr lvl="1">
              <a:buNone/>
            </a:pPr>
            <a:r>
              <a:rPr lang="en-US" dirty="0" smtClean="0"/>
              <a:t>1111 1111 1111 1111 1111 1111 1110 0111</a:t>
            </a:r>
            <a:r>
              <a:rPr lang="en-US" baseline="-25000" dirty="0" smtClean="0"/>
              <a:t>two</a:t>
            </a:r>
            <a:r>
              <a:rPr lang="en-US" dirty="0" smtClean="0"/>
              <a:t>= -25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If execute </a:t>
            </a:r>
            <a:r>
              <a:rPr lang="en-US" dirty="0" err="1" smtClean="0"/>
              <a:t>sra</a:t>
            </a:r>
            <a:r>
              <a:rPr lang="en-US" dirty="0" smtClean="0"/>
              <a:t> x10, x10, 4, result is: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1111 1111 1111 1111 1111 1111 1111 1110</a:t>
            </a:r>
            <a:r>
              <a:rPr lang="en-US" sz="2800" baseline="-25000" dirty="0" smtClean="0">
                <a:solidFill>
                  <a:srgbClr val="FF0000"/>
                </a:solidFill>
              </a:rPr>
              <a:t>two</a:t>
            </a:r>
            <a:r>
              <a:rPr lang="en-US" sz="2800" dirty="0" smtClean="0">
                <a:solidFill>
                  <a:srgbClr val="FF0000"/>
                </a:solidFill>
              </a:rPr>
              <a:t>= -2</a:t>
            </a:r>
            <a:r>
              <a:rPr lang="en-US" sz="2800" baseline="-25000" dirty="0" smtClean="0">
                <a:solidFill>
                  <a:srgbClr val="FF0000"/>
                </a:solidFill>
              </a:rPr>
              <a:t>ten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Unfortunately, this is NOT same as dividing by 2</a:t>
            </a:r>
            <a:r>
              <a:rPr lang="en-US" baseline="30000" dirty="0" smtClean="0"/>
              <a:t>n</a:t>
            </a:r>
          </a:p>
          <a:p>
            <a:pPr marL="742950" lvl="2" indent="-342900">
              <a:buFont typeface="Lucida Grande"/>
              <a:buChar char="−"/>
            </a:pPr>
            <a:r>
              <a:rPr lang="en-US" dirty="0" smtClean="0"/>
              <a:t>Fails for odd negative numbers</a:t>
            </a:r>
          </a:p>
          <a:p>
            <a:pPr marL="742950" lvl="2" indent="-342900">
              <a:buFont typeface="Lucida Grande"/>
              <a:buChar char="−"/>
            </a:pPr>
            <a:r>
              <a:rPr lang="en-US" dirty="0" smtClean="0"/>
              <a:t>C arithmetic semantics is that division should round towards 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08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Based on computation, do something different</a:t>
            </a:r>
          </a:p>
          <a:p>
            <a:r>
              <a:rPr lang="en-US" dirty="0" smtClean="0"/>
              <a:t>In programming languages: </a:t>
            </a:r>
            <a:r>
              <a:rPr lang="en-US" i="1" dirty="0" smtClean="0"/>
              <a:t>if</a:t>
            </a:r>
            <a:r>
              <a:rPr lang="en-US" dirty="0" smtClean="0"/>
              <a:t>-statement</a:t>
            </a:r>
          </a:p>
          <a:p>
            <a:endParaRPr lang="en-US" dirty="0" smtClean="0"/>
          </a:p>
          <a:p>
            <a:r>
              <a:rPr lang="en-US" dirty="0" smtClean="0"/>
              <a:t>RISC-V: </a:t>
            </a:r>
            <a:r>
              <a:rPr lang="en-US" i="1" dirty="0" smtClean="0"/>
              <a:t>if</a:t>
            </a:r>
            <a:r>
              <a:rPr lang="en-US" dirty="0" smtClean="0"/>
              <a:t>-statement instruction is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beq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 register1,register2,L1</a:t>
            </a:r>
          </a:p>
          <a:p>
            <a:pPr>
              <a:buNone/>
            </a:pPr>
            <a:r>
              <a:rPr lang="en-US" dirty="0" smtClean="0"/>
              <a:t>	means: </a:t>
            </a:r>
            <a:r>
              <a:rPr lang="en-US" dirty="0" smtClean="0">
                <a:solidFill>
                  <a:srgbClr val="0926B7"/>
                </a:solidFill>
              </a:rPr>
              <a:t>go to statement labeled L1 </a:t>
            </a:r>
            <a:br>
              <a:rPr lang="en-US" dirty="0" smtClean="0">
                <a:solidFill>
                  <a:srgbClr val="0926B7"/>
                </a:solidFill>
              </a:rPr>
            </a:br>
            <a:r>
              <a:rPr lang="en-US" dirty="0" smtClean="0">
                <a:solidFill>
                  <a:srgbClr val="0926B7"/>
                </a:solidFill>
              </a:rPr>
              <a:t>if (value in register1) == (value in register2)</a:t>
            </a:r>
          </a:p>
          <a:p>
            <a:pPr>
              <a:buNone/>
            </a:pPr>
            <a:r>
              <a:rPr lang="en-US" dirty="0" smtClean="0"/>
              <a:t>	….otherwise, go to next statement</a:t>
            </a:r>
          </a:p>
          <a:p>
            <a:r>
              <a:rPr lang="en-US" b="1" dirty="0" err="1" smtClean="0">
                <a:latin typeface="Courier New"/>
                <a:cs typeface="Courier New"/>
              </a:rPr>
              <a:t>beq</a:t>
            </a:r>
            <a:r>
              <a:rPr lang="en-US" dirty="0" smtClean="0"/>
              <a:t> stands for </a:t>
            </a:r>
            <a:r>
              <a:rPr lang="en-US" i="1" dirty="0" smtClean="0"/>
              <a:t>branch if equal</a:t>
            </a:r>
          </a:p>
          <a:p>
            <a:r>
              <a:rPr lang="en-US" dirty="0" smtClean="0"/>
              <a:t>Other instruction: </a:t>
            </a:r>
            <a:r>
              <a:rPr lang="en-US" b="1" dirty="0" err="1" smtClean="0">
                <a:latin typeface="Courier New"/>
                <a:cs typeface="Courier New"/>
              </a:rPr>
              <a:t>bne</a:t>
            </a:r>
            <a:r>
              <a:rPr lang="en-US" dirty="0" smtClean="0"/>
              <a:t> for </a:t>
            </a:r>
            <a:r>
              <a:rPr lang="en-US" i="1" dirty="0" smtClean="0"/>
              <a:t>branch if not equal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Branch</a:t>
            </a:r>
            <a:r>
              <a:rPr lang="en-US" dirty="0" smtClean="0"/>
              <a:t> – change of control flow</a:t>
            </a:r>
          </a:p>
          <a:p>
            <a:endParaRPr lang="en-US" dirty="0" smtClean="0"/>
          </a:p>
          <a:p>
            <a:r>
              <a:rPr lang="en-US" b="1" dirty="0" smtClean="0"/>
              <a:t>Conditional Branch</a:t>
            </a:r>
            <a:r>
              <a:rPr lang="en-US" dirty="0" smtClean="0"/>
              <a:t> – change control flow depending on outcome of comparison</a:t>
            </a:r>
          </a:p>
          <a:p>
            <a:pPr lvl="1"/>
            <a:r>
              <a:rPr lang="en-US" dirty="0" smtClean="0"/>
              <a:t>branch </a:t>
            </a:r>
            <a:r>
              <a:rPr lang="en-US" i="1" dirty="0" smtClean="0"/>
              <a:t>if </a:t>
            </a:r>
            <a:r>
              <a:rPr lang="en-US" dirty="0" smtClean="0"/>
              <a:t>equal (</a:t>
            </a:r>
            <a:r>
              <a:rPr lang="en-US" b="1" dirty="0" err="1" smtClean="0">
                <a:latin typeface="Courier New"/>
                <a:cs typeface="Courier New"/>
              </a:rPr>
              <a:t>beq</a:t>
            </a:r>
            <a:r>
              <a:rPr lang="en-US" dirty="0" smtClean="0"/>
              <a:t>) or branch </a:t>
            </a:r>
            <a:r>
              <a:rPr lang="en-US" i="1" dirty="0" smtClean="0"/>
              <a:t>if not</a:t>
            </a:r>
            <a:r>
              <a:rPr lang="en-US" dirty="0" smtClean="0"/>
              <a:t> equal (</a:t>
            </a:r>
            <a:r>
              <a:rPr lang="en-US" b="1" dirty="0" err="1" smtClean="0">
                <a:latin typeface="Courier New"/>
                <a:cs typeface="Courier New"/>
              </a:rPr>
              <a:t>bne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Also branch if less than (</a:t>
            </a:r>
            <a:r>
              <a:rPr lang="en-US" b="1" dirty="0" err="1" smtClean="0">
                <a:latin typeface="Courier"/>
                <a:cs typeface="Courier"/>
              </a:rPr>
              <a:t>blt</a:t>
            </a:r>
            <a:r>
              <a:rPr lang="en-US" dirty="0" smtClean="0"/>
              <a:t>) and branch if greater than or equal (</a:t>
            </a:r>
            <a:r>
              <a:rPr lang="en-US" b="1" dirty="0" err="1" smtClean="0">
                <a:latin typeface="Courier"/>
                <a:cs typeface="Courier"/>
              </a:rPr>
              <a:t>bge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/>
              <a:t>Unconditional Branch</a:t>
            </a:r>
            <a:r>
              <a:rPr lang="en-US" dirty="0" smtClean="0"/>
              <a:t> – always branch</a:t>
            </a:r>
          </a:p>
          <a:p>
            <a:pPr lvl="1"/>
            <a:r>
              <a:rPr lang="en-US" dirty="0" smtClean="0"/>
              <a:t>a RISC-V instruction for this</a:t>
            </a:r>
            <a:r>
              <a:rPr lang="en-US" i="1" dirty="0" smtClean="0"/>
              <a:t>: </a:t>
            </a:r>
            <a:r>
              <a:rPr lang="en-US" i="1" dirty="0" smtClean="0">
                <a:solidFill>
                  <a:srgbClr val="000000"/>
                </a:solidFill>
              </a:rPr>
              <a:t>jump </a:t>
            </a:r>
            <a:r>
              <a:rPr lang="en-US" i="1" dirty="0" smtClean="0"/>
              <a:t>(</a:t>
            </a:r>
            <a:r>
              <a:rPr lang="en-US" b="1" i="1" dirty="0" smtClean="0">
                <a:latin typeface="Courier New"/>
                <a:cs typeface="Courier New"/>
              </a:rPr>
              <a:t>j</a:t>
            </a:r>
            <a:r>
              <a:rPr lang="en-US" i="1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Assembly Language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RISC-V Architecture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Registers vs. Variables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RISC-V Instructions</a:t>
            </a:r>
          </a:p>
          <a:p>
            <a:r>
              <a:rPr lang="en-US" dirty="0" smtClean="0"/>
              <a:t>C-to-RISC-V Patterns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in Conclusion </a:t>
            </a:r>
            <a:r>
              <a:rPr lang="is-IS" dirty="0" smtClean="0">
                <a:solidFill>
                  <a:schemeClr val="bg1">
                    <a:lumMod val="85000"/>
                  </a:schemeClr>
                </a:solidFill>
              </a:rPr>
              <a:t>…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4000" y="1657350"/>
            <a:ext cx="8636000" cy="762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319345" y="205979"/>
            <a:ext cx="8451468" cy="857250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1651899"/>
            <a:ext cx="3848100" cy="672704"/>
          </a:xfrm>
          <a:noFill/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$t0, 4($2)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076468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</a:t>
            </a:r>
            <a:r>
              <a:rPr lang="en-US" sz="1800" b="1" dirty="0" smtClean="0">
                <a:solidFill>
                  <a:srgbClr val="000000"/>
                </a:solidFill>
              </a:rPr>
              <a:t>Language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Program </a:t>
            </a:r>
            <a:r>
              <a:rPr lang="en-US" sz="1800" b="1" dirty="0">
                <a:solidFill>
                  <a:srgbClr val="000000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1786081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Assembly  </a:t>
            </a:r>
            <a:r>
              <a:rPr lang="en-US" sz="1800" b="1" dirty="0" smtClean="0">
                <a:solidFill>
                  <a:schemeClr val="bg1"/>
                </a:solidFill>
              </a:rPr>
              <a:t>Language Program </a:t>
            </a:r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</a:rPr>
              <a:t>e.g., RISC-V)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247188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</a:t>
            </a:r>
            <a:r>
              <a:rPr lang="en-US" sz="1800" b="1" dirty="0" smtClean="0"/>
              <a:t>(RISC-V)</a:t>
            </a:r>
            <a:endParaRPr lang="en-US" sz="1800" b="1" dirty="0"/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3500580"/>
            <a:ext cx="40386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589470"/>
            <a:ext cx="0" cy="1966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1557481"/>
            <a:ext cx="1308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243281"/>
            <a:ext cx="1435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097241"/>
            <a:ext cx="0" cy="4033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3043380"/>
            <a:ext cx="16764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002755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3224355"/>
            <a:ext cx="2984500" cy="20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6" y="2344087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000375"/>
            <a:ext cx="2730500" cy="104775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1" y="2287651"/>
            <a:ext cx="0" cy="1793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4025671"/>
            <a:ext cx="0" cy="53099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4026837"/>
            <a:ext cx="19812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585" y="3133508"/>
            <a:ext cx="1638300" cy="102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3968748"/>
            <a:ext cx="304800" cy="2524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51607" y="1638329"/>
            <a:ext cx="2599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Anything can be represented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as a </a:t>
            </a:r>
            <a:r>
              <a:rPr lang="en-US" sz="1600" i="1" dirty="0" smtClean="0">
                <a:solidFill>
                  <a:srgbClr val="FFFFFF"/>
                </a:solidFill>
              </a:rPr>
              <a:t>number</a:t>
            </a:r>
            <a:r>
              <a:rPr lang="en-US" sz="1600" dirty="0" smtClean="0">
                <a:solidFill>
                  <a:srgbClr val="FFFFFF"/>
                </a:solidFill>
              </a:rPr>
              <a:t>,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i.e., data or instructions</a:t>
            </a:r>
            <a:endParaRPr lang="en-US" sz="1600" dirty="0">
              <a:solidFill>
                <a:srgbClr val="FFFFFF"/>
              </a:solidFill>
            </a:endParaRPr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585" y="4162785"/>
          <a:ext cx="1828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" name="Image" r:id="rId5" imgW="3492063" imgH="2400000" progId="">
                  <p:embed/>
                </p:oleObj>
              </mc:Choice>
              <mc:Fallback>
                <p:oleObj name="Image" r:id="rId5" imgW="3492063" imgH="2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585" y="4162785"/>
                        <a:ext cx="1828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4553093"/>
            <a:ext cx="37084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457200" y="49268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9268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50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i="1" dirty="0" smtClean="0"/>
              <a:t>if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25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Assuming translations below, compile </a:t>
            </a:r>
            <a:r>
              <a:rPr lang="en-US" i="1" dirty="0" smtClean="0"/>
              <a:t>if</a:t>
            </a:r>
            <a:r>
              <a:rPr lang="en-US" dirty="0" smtClean="0"/>
              <a:t> block</a:t>
            </a:r>
          </a:p>
          <a:p>
            <a:pPr>
              <a:buNone/>
            </a:pPr>
            <a:r>
              <a:rPr lang="en-US" dirty="0" smtClean="0"/>
              <a:t>	f → </a:t>
            </a:r>
            <a:r>
              <a:rPr lang="en-US" dirty="0" smtClean="0">
                <a:latin typeface="Courier New"/>
                <a:cs typeface="Courier New"/>
              </a:rPr>
              <a:t>x10</a:t>
            </a:r>
            <a:r>
              <a:rPr lang="en-US" dirty="0" smtClean="0"/>
              <a:t>		g → </a:t>
            </a:r>
            <a:r>
              <a:rPr lang="en-US" dirty="0" smtClean="0">
                <a:latin typeface="Courier New"/>
                <a:cs typeface="Courier New"/>
              </a:rPr>
              <a:t>x11</a:t>
            </a:r>
            <a:r>
              <a:rPr lang="en-US" dirty="0" smtClean="0"/>
              <a:t>	  h → </a:t>
            </a:r>
            <a:r>
              <a:rPr lang="en-US" dirty="0" smtClean="0">
                <a:latin typeface="Courier New"/>
                <a:cs typeface="Courier New"/>
              </a:rPr>
              <a:t>x12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x13	</a:t>
            </a:r>
            <a:r>
              <a:rPr lang="en-US" dirty="0" smtClean="0"/>
              <a:t>	j → </a:t>
            </a:r>
            <a:r>
              <a:rPr lang="en-US" dirty="0" smtClean="0">
                <a:latin typeface="Courier New"/>
                <a:cs typeface="Courier New"/>
              </a:rPr>
              <a:t>x14</a:t>
            </a:r>
          </a:p>
          <a:p>
            <a:pPr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j)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x13,x14,Exit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f = g + h;</a:t>
            </a:r>
            <a:r>
              <a:rPr lang="en-US" dirty="0" smtClean="0">
                <a:solidFill>
                  <a:srgbClr val="3366FF"/>
                </a:solidFill>
                <a:latin typeface="Courier New"/>
                <a:cs typeface="Courier New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x10,x11,x12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Exit:</a:t>
            </a:r>
          </a:p>
          <a:p>
            <a:r>
              <a:rPr lang="en-US" dirty="0" smtClean="0"/>
              <a:t>May need to negate branch condition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74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i="1" dirty="0" smtClean="0"/>
              <a:t>if-else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625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Assuming translations below, compile</a:t>
            </a:r>
          </a:p>
          <a:p>
            <a:pPr>
              <a:buNone/>
            </a:pPr>
            <a:r>
              <a:rPr lang="en-US" dirty="0" smtClean="0"/>
              <a:t>	f → </a:t>
            </a:r>
            <a:r>
              <a:rPr lang="en-US" dirty="0" smtClean="0">
                <a:latin typeface="Courier New"/>
                <a:cs typeface="Courier New"/>
              </a:rPr>
              <a:t>x10</a:t>
            </a:r>
            <a:r>
              <a:rPr lang="en-US" dirty="0" smtClean="0"/>
              <a:t>		g → </a:t>
            </a:r>
            <a:r>
              <a:rPr lang="en-US" dirty="0" smtClean="0">
                <a:latin typeface="Courier New"/>
                <a:cs typeface="Courier New"/>
              </a:rPr>
              <a:t>x11</a:t>
            </a:r>
            <a:r>
              <a:rPr lang="en-US" dirty="0" smtClean="0"/>
              <a:t>	  h → </a:t>
            </a:r>
            <a:r>
              <a:rPr lang="en-US" dirty="0" smtClean="0">
                <a:latin typeface="Courier New"/>
                <a:cs typeface="Courier New"/>
              </a:rPr>
              <a:t>x12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 → </a:t>
            </a:r>
            <a:r>
              <a:rPr lang="en-US" dirty="0" smtClean="0">
                <a:latin typeface="Courier New"/>
                <a:cs typeface="Courier New"/>
              </a:rPr>
              <a:t>x13	</a:t>
            </a:r>
            <a:r>
              <a:rPr lang="en-US" dirty="0" smtClean="0"/>
              <a:t>	j → </a:t>
            </a:r>
            <a:r>
              <a:rPr lang="en-US" dirty="0" smtClean="0">
                <a:latin typeface="Courier New"/>
                <a:cs typeface="Courier New"/>
              </a:rPr>
              <a:t>x14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== j)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bne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x13,x14,Else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f = g + h;	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x10,x11,x12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else						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Exit </a:t>
            </a:r>
            <a:endParaRPr lang="en-US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f = g – h;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Else:	sub x10,x11,x12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					Exit: 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85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 fontScale="90000"/>
          </a:bodyPr>
          <a:lstStyle/>
          <a:p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Magnitude Compares in RISC-V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idx="1"/>
          </p:nvPr>
        </p:nvSpPr>
        <p:spPr>
          <a:xfrm>
            <a:off x="457199" y="1056419"/>
            <a:ext cx="8254201" cy="3489172"/>
          </a:xfrm>
          <a:ln/>
        </p:spPr>
        <p:txBody>
          <a:bodyPr vert="horz" lIns="21431" tIns="21431" rIns="21431" bIns="21431" rtlCol="0">
            <a:noAutofit/>
          </a:bodyPr>
          <a:lstStyle/>
          <a:p>
            <a:pPr>
              <a:buSzPct val="94000"/>
            </a:pPr>
            <a: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Until 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now, we’ve only tested equalities </a:t>
            </a:r>
            <a:r>
              <a:rPr lang="en-US" altLang="en-US" sz="2000" dirty="0">
                <a:latin typeface="+mj-lt"/>
                <a:sym typeface="Lucida Grande" charset="0"/>
              </a:rPr>
              <a:t>(</a:t>
            </a:r>
            <a: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=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= and != in C</a:t>
            </a:r>
            <a: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);  </a:t>
            </a:r>
            <a:b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</a:br>
            <a: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General </a:t>
            </a:r>
            <a:r>
              <a:rPr lang="en-US" altLang="en-US" sz="2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programs need to test &lt; and &gt; as well.</a:t>
            </a:r>
            <a:endParaRPr lang="en-US" altLang="en-US" sz="2000" dirty="0">
              <a:latin typeface="+mj-lt"/>
              <a:sym typeface="Lucida Grande" charset="0"/>
            </a:endParaRPr>
          </a:p>
          <a:p>
            <a:pPr>
              <a:buSzPct val="94000"/>
            </a:pPr>
            <a:r>
              <a:rPr lang="en-US" altLang="en-US" sz="2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RISC-V magnitude-compare branches:</a:t>
            </a:r>
            <a:endParaRPr lang="en-US" altLang="en-US" sz="2000" dirty="0">
              <a:latin typeface="+mj-lt"/>
              <a:sym typeface="Lucida Grande" charset="0"/>
            </a:endParaRPr>
          </a:p>
          <a:p>
            <a:pPr marL="78581" lvl="1" indent="0">
              <a:lnSpc>
                <a:spcPct val="75000"/>
              </a:lnSpc>
              <a:spcBef>
                <a:spcPts val="450"/>
              </a:spcBef>
              <a:buClr>
                <a:srgbClr val="FFE39D"/>
              </a:buClr>
              <a:buSzPct val="89000"/>
              <a:buNone/>
            </a:pPr>
            <a:r>
              <a:rPr lang="en-US" altLang="en-US" sz="1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	“Branch </a:t>
            </a:r>
            <a:r>
              <a:rPr lang="en-US" altLang="en-US" sz="1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on Less Than”</a:t>
            </a:r>
            <a:endParaRPr lang="en-US" altLang="en-US" sz="1800" dirty="0">
              <a:latin typeface="+mj-lt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FFE39D"/>
              </a:buClr>
              <a:buSzPct val="89000"/>
              <a:buNone/>
            </a:pPr>
            <a:r>
              <a:rPr lang="en-US" altLang="en-US" sz="1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	Syntax</a:t>
            </a:r>
            <a:r>
              <a:rPr lang="en-US" altLang="en-US" sz="18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:        </a:t>
            </a:r>
            <a:r>
              <a:rPr lang="en-US" altLang="en-US" sz="18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blt</a:t>
            </a:r>
            <a:r>
              <a:rPr lang="en-US" altLang="en-US" sz="1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1800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reg1,reg2</a:t>
            </a:r>
            <a:r>
              <a:rPr lang="en-US" altLang="en-US" sz="1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, label</a:t>
            </a:r>
            <a:endParaRPr lang="en-US" altLang="en-US" sz="1800" dirty="0">
              <a:latin typeface="Courier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FFE39D"/>
              </a:buClr>
              <a:buSzPct val="89000"/>
              <a:buNone/>
            </a:pPr>
            <a:r>
              <a:rPr lang="en-US" altLang="en-US" sz="1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	Meaning:</a:t>
            </a:r>
            <a:r>
              <a:rPr lang="en-US" altLang="en-US" sz="1800" dirty="0" smtClean="0">
                <a:latin typeface="+mj-lt"/>
                <a:sym typeface="Lucida Grande" charset="0"/>
              </a:rPr>
              <a:t>		</a:t>
            </a:r>
            <a:r>
              <a:rPr lang="en-US" altLang="en-US" sz="1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if </a:t>
            </a:r>
            <a:r>
              <a:rPr lang="en-US" altLang="en-US" sz="1800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1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reg1 </a:t>
            </a:r>
            <a:r>
              <a:rPr lang="en-US" altLang="en-US" sz="1800" dirty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&lt; </a:t>
            </a:r>
            <a:r>
              <a:rPr lang="en-US" altLang="en-US" sz="1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reg2) </a:t>
            </a:r>
            <a:r>
              <a:rPr lang="en-US" altLang="en-US" sz="1800" dirty="0" smtClean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// </a:t>
            </a:r>
            <a:r>
              <a:rPr lang="en-US" altLang="en-US" sz="1800" dirty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treat registers as signed integers</a:t>
            </a:r>
            <a:r>
              <a:rPr lang="en-US" altLang="en-US" sz="1800" dirty="0">
                <a:solidFill>
                  <a:srgbClr val="EA157A"/>
                </a:solidFill>
                <a:latin typeface="+mj-lt"/>
                <a:sym typeface="Courier" charset="0"/>
              </a:rPr>
              <a:t>		</a:t>
            </a:r>
            <a:r>
              <a:rPr lang="en-US" altLang="en-US" sz="1800" dirty="0" smtClean="0">
                <a:solidFill>
                  <a:srgbClr val="EA157A"/>
                </a:solidFill>
                <a:latin typeface="+mj-lt"/>
                <a:sym typeface="Courier" charset="0"/>
              </a:rPr>
              <a:t>						</a:t>
            </a:r>
            <a:r>
              <a:rPr lang="en-US" altLang="en-US" sz="1800" dirty="0" err="1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goto</a:t>
            </a:r>
            <a:r>
              <a:rPr lang="en-US" altLang="en-US" sz="1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label;</a:t>
            </a:r>
          </a:p>
          <a:p>
            <a:pPr>
              <a:buSzPct val="94000"/>
            </a:pPr>
            <a:r>
              <a:rPr lang="en-US" altLang="en-US" sz="1800" dirty="0" smtClean="0">
                <a:ea typeface="Lucida Grande" charset="0"/>
                <a:cs typeface="Lucida Grande" charset="0"/>
                <a:sym typeface="Lucida Grande" charset="0"/>
              </a:rPr>
              <a:t>“Branch on Less Than Unsigned”</a:t>
            </a:r>
            <a:endParaRPr lang="en-US" altLang="en-US" sz="1800" dirty="0" smtClean="0"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FFE39D"/>
              </a:buClr>
              <a:buSzPct val="89000"/>
              <a:buNone/>
            </a:pPr>
            <a:r>
              <a:rPr lang="en-US" altLang="en-US" sz="1800" dirty="0">
                <a:ea typeface="Lucida Grande" charset="0"/>
                <a:cs typeface="Lucida Grande" charset="0"/>
                <a:sym typeface="Lucida Grande" charset="0"/>
              </a:rPr>
              <a:t>	Syntax:        </a:t>
            </a:r>
            <a:r>
              <a:rPr lang="en-US" altLang="en-US" sz="18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bltu</a:t>
            </a:r>
            <a:r>
              <a:rPr lang="en-US" altLang="en-US" sz="1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1800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reg1,reg2, label</a:t>
            </a:r>
            <a:endParaRPr lang="en-US" altLang="en-US" sz="1800" dirty="0">
              <a:latin typeface="Courier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FFE39D"/>
              </a:buClr>
              <a:buSzPct val="89000"/>
              <a:buNone/>
            </a:pPr>
            <a:r>
              <a:rPr lang="en-US" altLang="en-US" sz="1800" dirty="0">
                <a:ea typeface="Lucida Grande" charset="0"/>
                <a:cs typeface="Lucida Grande" charset="0"/>
                <a:sym typeface="Lucida Grande" charset="0"/>
              </a:rPr>
              <a:t>	Meaning:</a:t>
            </a:r>
            <a:r>
              <a:rPr lang="en-US" altLang="en-US" sz="1800" dirty="0">
                <a:sym typeface="Lucida Grande" charset="0"/>
              </a:rPr>
              <a:t>		</a:t>
            </a:r>
            <a:r>
              <a:rPr lang="en-US" altLang="en-US" sz="1800" dirty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if (reg1 &lt; reg2) </a:t>
            </a:r>
            <a:r>
              <a:rPr lang="en-US" altLang="en-US" sz="1800" dirty="0" smtClean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1800" dirty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// treat registers as unsigned integers</a:t>
            </a:r>
            <a:r>
              <a:rPr lang="en-US" altLang="en-US" sz="1800" dirty="0">
                <a:solidFill>
                  <a:srgbClr val="EA157A"/>
                </a:solidFill>
                <a:sym typeface="Courier" charset="0"/>
              </a:rPr>
              <a:t>						</a:t>
            </a:r>
            <a:r>
              <a:rPr lang="en-US" altLang="en-US" sz="1800" dirty="0" smtClean="0">
                <a:solidFill>
                  <a:srgbClr val="EA157A"/>
                </a:solidFill>
                <a:sym typeface="Courier" charset="0"/>
              </a:rPr>
              <a:t>		</a:t>
            </a:r>
            <a:r>
              <a:rPr lang="en-US" altLang="en-US" sz="1800" dirty="0" err="1" smtClean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goto</a:t>
            </a:r>
            <a:r>
              <a:rPr lang="en-US" altLang="en-US" sz="1800" dirty="0" smtClean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1800" dirty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label</a:t>
            </a:r>
            <a:r>
              <a:rPr lang="en-US" altLang="en-US" sz="1800" dirty="0" smtClean="0">
                <a:solidFill>
                  <a:srgbClr val="EA157A"/>
                </a:solidFill>
                <a:ea typeface="Courier" charset="0"/>
                <a:cs typeface="Courier" charset="0"/>
                <a:sym typeface="Courier" charset="0"/>
              </a:rPr>
              <a:t>;</a:t>
            </a:r>
            <a:r>
              <a:rPr lang="en-US" altLang="en-US" sz="1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	</a:t>
            </a:r>
            <a:endParaRPr lang="en-US" altLang="en-US" sz="1800" dirty="0">
              <a:latin typeface="+mj-lt"/>
              <a:sym typeface="Lucida Grande" charset="0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 Loop Mapped to RISC-V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err="1">
                <a:latin typeface="Courier"/>
                <a:cs typeface="Courier"/>
              </a:rPr>
              <a:t>int</a:t>
            </a:r>
            <a:r>
              <a:rPr lang="en-US" sz="2000" b="1" dirty="0">
                <a:latin typeface="Courier"/>
                <a:cs typeface="Courier"/>
              </a:rPr>
              <a:t> A[20];</a:t>
            </a:r>
          </a:p>
          <a:p>
            <a:pPr marL="0" indent="0">
              <a:buNone/>
            </a:pPr>
            <a:r>
              <a:rPr lang="en-US" sz="2000" b="1" dirty="0" err="1" smtClean="0">
                <a:latin typeface="Courier"/>
                <a:cs typeface="Courier"/>
              </a:rPr>
              <a:t>int</a:t>
            </a:r>
            <a:r>
              <a:rPr lang="en-US" sz="2000" b="1" dirty="0" smtClean="0">
                <a:latin typeface="Courier"/>
                <a:cs typeface="Courier"/>
              </a:rPr>
              <a:t> sum = 0;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for (</a:t>
            </a:r>
            <a:r>
              <a:rPr lang="en-US" sz="2000" b="1" dirty="0" err="1" smtClean="0">
                <a:latin typeface="Courier"/>
                <a:cs typeface="Courier"/>
              </a:rPr>
              <a:t>int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latin typeface="Courier"/>
                <a:cs typeface="Courier"/>
              </a:rPr>
              <a:t>i</a:t>
            </a:r>
            <a:r>
              <a:rPr lang="en-US" sz="2000" b="1" dirty="0" smtClean="0">
                <a:latin typeface="Courier"/>
                <a:cs typeface="Courier"/>
              </a:rPr>
              <a:t>=0; </a:t>
            </a:r>
            <a:r>
              <a:rPr lang="en-US" sz="2000" b="1" dirty="0" err="1" smtClean="0">
                <a:latin typeface="Courier"/>
                <a:cs typeface="Courier"/>
              </a:rPr>
              <a:t>i</a:t>
            </a:r>
            <a:r>
              <a:rPr lang="en-US" sz="2000" b="1" dirty="0" smtClean="0">
                <a:latin typeface="Courier"/>
                <a:cs typeface="Courier"/>
              </a:rPr>
              <a:t>&lt;20; </a:t>
            </a:r>
            <a:r>
              <a:rPr lang="en-US" sz="2000" b="1" dirty="0" err="1" smtClean="0">
                <a:latin typeface="Courier"/>
                <a:cs typeface="Courier"/>
              </a:rPr>
              <a:t>i</a:t>
            </a:r>
            <a:r>
              <a:rPr lang="en-US" sz="2000" b="1" dirty="0" smtClean="0">
                <a:latin typeface="Courier"/>
                <a:cs typeface="Courier"/>
              </a:rPr>
              <a:t>++)</a:t>
            </a:r>
            <a:endParaRPr lang="en-US" sz="1600" b="1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   sum +=  A[</a:t>
            </a:r>
            <a:r>
              <a:rPr lang="en-US" sz="2000" b="1" dirty="0" err="1" smtClean="0">
                <a:latin typeface="Courier"/>
                <a:cs typeface="Courier"/>
              </a:rPr>
              <a:t>i</a:t>
            </a:r>
            <a:r>
              <a:rPr lang="en-US" sz="2000" b="1" dirty="0" smtClean="0">
                <a:latin typeface="Courier"/>
                <a:cs typeface="Courier"/>
              </a:rPr>
              <a:t>];</a:t>
            </a:r>
          </a:p>
          <a:p>
            <a:pPr marL="0" indent="0">
              <a:buNone/>
            </a:pPr>
            <a:endParaRPr lang="en-US" b="1" dirty="0" smtClean="0">
              <a:latin typeface="Courier"/>
              <a:cs typeface="Courie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55960" y="1215006"/>
            <a:ext cx="438912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add x9, x8, x0 # x9=&amp;A[0]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add x10, x0, x0 # sum=0</a:t>
            </a:r>
          </a:p>
          <a:p>
            <a:pPr marL="0" indent="0">
              <a:buNone/>
            </a:pPr>
            <a:r>
              <a:rPr lang="en-US" sz="2000" b="1" dirty="0">
                <a:latin typeface="Courier"/>
                <a:cs typeface="Courier"/>
              </a:rPr>
              <a:t>a</a:t>
            </a:r>
            <a:r>
              <a:rPr lang="en-US" sz="2000" b="1" dirty="0" smtClean="0">
                <a:latin typeface="Courier"/>
                <a:cs typeface="Courier"/>
              </a:rPr>
              <a:t>dd x11, x0, x0 # </a:t>
            </a:r>
            <a:r>
              <a:rPr lang="en-US" sz="2000" b="1" dirty="0" err="1" smtClean="0">
                <a:latin typeface="Courier"/>
                <a:cs typeface="Courier"/>
              </a:rPr>
              <a:t>i</a:t>
            </a:r>
            <a:r>
              <a:rPr lang="en-US" sz="2000" b="1" dirty="0" smtClean="0">
                <a:latin typeface="Courier"/>
                <a:cs typeface="Courier"/>
              </a:rPr>
              <a:t>=0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"/>
                <a:cs typeface="Courier"/>
              </a:rPr>
              <a:t>Loop:</a:t>
            </a:r>
          </a:p>
          <a:p>
            <a:pPr marL="0" indent="0">
              <a:buNone/>
            </a:pPr>
            <a:r>
              <a:rPr lang="en-US" sz="2000" b="1" dirty="0">
                <a:latin typeface="Courier"/>
                <a:cs typeface="Courier"/>
              </a:rPr>
              <a:t> 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latin typeface="Courier"/>
                <a:cs typeface="Courier"/>
              </a:rPr>
              <a:t>lw</a:t>
            </a:r>
            <a:r>
              <a:rPr lang="en-US" sz="2000" b="1" dirty="0" smtClean="0">
                <a:latin typeface="Courier"/>
                <a:cs typeface="Courier"/>
              </a:rPr>
              <a:t> x12, 0(x9) # x12=A[</a:t>
            </a:r>
            <a:r>
              <a:rPr lang="en-US" sz="2000" b="1" dirty="0" err="1" smtClean="0">
                <a:latin typeface="Courier"/>
                <a:cs typeface="Courier"/>
              </a:rPr>
              <a:t>i</a:t>
            </a:r>
            <a:r>
              <a:rPr lang="en-US" sz="2000" b="1" dirty="0" smtClean="0">
                <a:latin typeface="Courier"/>
                <a:cs typeface="Courier"/>
              </a:rPr>
              <a:t>]</a:t>
            </a:r>
          </a:p>
          <a:p>
            <a:pPr marL="0" indent="0">
              <a:buNone/>
            </a:pPr>
            <a:r>
              <a:rPr lang="en-US" sz="2000" b="1" dirty="0">
                <a:latin typeface="Courier"/>
                <a:cs typeface="Courier"/>
              </a:rPr>
              <a:t> </a:t>
            </a:r>
            <a:r>
              <a:rPr lang="en-US" sz="2000" b="1" dirty="0" smtClean="0">
                <a:latin typeface="Courier"/>
                <a:cs typeface="Courier"/>
              </a:rPr>
              <a:t> add x10,x10,x12 # sum+=</a:t>
            </a:r>
          </a:p>
          <a:p>
            <a:pPr marL="0" indent="0">
              <a:buNone/>
            </a:pPr>
            <a:r>
              <a:rPr lang="en-US" sz="2000" b="1" dirty="0">
                <a:latin typeface="Courier"/>
                <a:cs typeface="Courier"/>
              </a:rPr>
              <a:t> 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latin typeface="Courier"/>
                <a:cs typeface="Courier"/>
              </a:rPr>
              <a:t>addi</a:t>
            </a:r>
            <a:r>
              <a:rPr lang="en-US" sz="2000" b="1" dirty="0">
                <a:latin typeface="Courier"/>
                <a:cs typeface="Courier"/>
              </a:rPr>
              <a:t> </a:t>
            </a:r>
            <a:r>
              <a:rPr lang="en-US" sz="2000" b="1" dirty="0" smtClean="0">
                <a:latin typeface="Courier"/>
                <a:cs typeface="Courier"/>
              </a:rPr>
              <a:t>x9,x9,4  # &amp;A[</a:t>
            </a:r>
            <a:r>
              <a:rPr lang="en-US" sz="2000" b="1" dirty="0" err="1" smtClean="0">
                <a:latin typeface="Courier"/>
                <a:cs typeface="Courier"/>
              </a:rPr>
              <a:t>i</a:t>
            </a:r>
            <a:r>
              <a:rPr lang="en-US" sz="2000" b="1" dirty="0" smtClean="0">
                <a:latin typeface="Courier"/>
                <a:cs typeface="Courier"/>
              </a:rPr>
              <a:t>++]</a:t>
            </a:r>
          </a:p>
          <a:p>
            <a:pPr marL="0" indent="0">
              <a:buNone/>
            </a:pPr>
            <a:r>
              <a:rPr lang="en-US" sz="2000" b="1" dirty="0">
                <a:latin typeface="Courier"/>
                <a:cs typeface="Courier"/>
              </a:rPr>
              <a:t> 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latin typeface="Courier"/>
                <a:cs typeface="Courier"/>
              </a:rPr>
              <a:t>addi</a:t>
            </a:r>
            <a:r>
              <a:rPr lang="en-US" sz="2000" b="1" dirty="0" smtClean="0">
                <a:latin typeface="Courier"/>
                <a:cs typeface="Courier"/>
              </a:rPr>
              <a:t> x11,x11,1 # </a:t>
            </a:r>
            <a:r>
              <a:rPr lang="en-US" sz="2000" b="1" dirty="0" err="1" smtClean="0">
                <a:latin typeface="Courier"/>
                <a:cs typeface="Courier"/>
              </a:rPr>
              <a:t>i</a:t>
            </a:r>
            <a:r>
              <a:rPr lang="en-US" sz="2000" b="1" dirty="0" smtClean="0">
                <a:latin typeface="Courier"/>
                <a:cs typeface="Courier"/>
              </a:rPr>
              <a:t>++</a:t>
            </a:r>
          </a:p>
          <a:p>
            <a:pPr marL="0" indent="0">
              <a:buNone/>
            </a:pPr>
            <a:r>
              <a:rPr lang="en-US" sz="2000" b="1" dirty="0">
                <a:latin typeface="Courier"/>
                <a:cs typeface="Courier"/>
              </a:rPr>
              <a:t> 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latin typeface="Courier"/>
                <a:cs typeface="Courier"/>
              </a:rPr>
              <a:t>addi</a:t>
            </a:r>
            <a:r>
              <a:rPr lang="en-US" sz="2000" b="1" dirty="0" smtClean="0">
                <a:latin typeface="Courier"/>
                <a:cs typeface="Courier"/>
              </a:rPr>
              <a:t> x13,x0,20 # x13=20</a:t>
            </a:r>
          </a:p>
          <a:p>
            <a:pPr marL="0" indent="0">
              <a:buNone/>
            </a:pPr>
            <a:r>
              <a:rPr lang="en-US" sz="2000" b="1" dirty="0">
                <a:latin typeface="Courier"/>
                <a:cs typeface="Courier"/>
              </a:rPr>
              <a:t> </a:t>
            </a:r>
            <a:r>
              <a:rPr lang="en-US" sz="2000" b="1" dirty="0" smtClean="0">
                <a:latin typeface="Courier"/>
                <a:cs typeface="Courier"/>
              </a:rPr>
              <a:t> </a:t>
            </a:r>
            <a:r>
              <a:rPr lang="en-US" sz="2000" b="1" dirty="0" err="1" smtClean="0">
                <a:latin typeface="Courier"/>
                <a:cs typeface="Courier"/>
              </a:rPr>
              <a:t>blt</a:t>
            </a:r>
            <a:r>
              <a:rPr lang="en-US" sz="2000" b="1" dirty="0" smtClean="0">
                <a:latin typeface="Courier"/>
                <a:cs typeface="Courier"/>
              </a:rPr>
              <a:t> x11,x13,Loop </a:t>
            </a:r>
            <a:endParaRPr lang="en-US" sz="2000" b="1" dirty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Assembly Language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RISC-V Architecture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Registers vs. Variables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RISC-V Instructions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C-to-RISC-V Patterns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And in Conclusion </a:t>
            </a:r>
            <a:r>
              <a:rPr lang="is-IS" dirty="0" smtClean="0">
                <a:solidFill>
                  <a:srgbClr val="000000"/>
                </a:solidFill>
              </a:rPr>
              <a:t>…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Conclusion,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Instruction set architecture (ISA) specifies the set of commands (instructions) a computer can execute</a:t>
            </a:r>
          </a:p>
          <a:p>
            <a:r>
              <a:rPr lang="en-US" sz="2400" dirty="0"/>
              <a:t>Hardware registers provide a few very fast variables for instructions to operate on</a:t>
            </a:r>
          </a:p>
          <a:p>
            <a:r>
              <a:rPr lang="en-US" sz="2400" dirty="0" smtClean="0"/>
              <a:t>RISC-V ISA requires software to break complex operations into a string of simple instructions, but enables faster, simple hardware</a:t>
            </a:r>
          </a:p>
          <a:p>
            <a:r>
              <a:rPr lang="en-US" sz="2400" dirty="0" smtClean="0"/>
              <a:t>Assembly code is human-readable version of computer’s native machine code, converted to binary by an </a:t>
            </a:r>
            <a:r>
              <a:rPr lang="en-US" sz="2400" i="1" dirty="0" smtClean="0"/>
              <a:t>assembler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5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Instruction Set Architecture (ISA)</a:t>
            </a:r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229600" cy="3714750"/>
          </a:xfrm>
          <a:ln/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Job </a:t>
            </a:r>
            <a:r>
              <a:rPr lang="en-US" dirty="0"/>
              <a:t>of a </a:t>
            </a:r>
            <a:r>
              <a:rPr lang="en-US" dirty="0" smtClean="0"/>
              <a:t>CPU (</a:t>
            </a:r>
            <a:r>
              <a:rPr lang="en-US" i="1" dirty="0" smtClean="0"/>
              <a:t>Central Processing Unit</a:t>
            </a:r>
            <a:r>
              <a:rPr lang="en-US" dirty="0" smtClean="0"/>
              <a:t>, aka </a:t>
            </a:r>
            <a:r>
              <a:rPr lang="en-US" i="1" dirty="0" smtClean="0"/>
              <a:t>Core</a:t>
            </a:r>
            <a:r>
              <a:rPr lang="en-US" dirty="0" smtClean="0"/>
              <a:t>): </a:t>
            </a:r>
            <a:r>
              <a:rPr lang="en-US" dirty="0"/>
              <a:t>execute </a:t>
            </a:r>
            <a:r>
              <a:rPr lang="en-US" i="1" dirty="0" smtClean="0">
                <a:solidFill>
                  <a:srgbClr val="063DE8"/>
                </a:solidFill>
              </a:rPr>
              <a:t>instructions</a:t>
            </a:r>
            <a:endParaRPr lang="en-US" dirty="0"/>
          </a:p>
          <a:p>
            <a:r>
              <a:rPr lang="en-US" dirty="0" smtClean="0"/>
              <a:t>Instructions: CPU’s primitives operations</a:t>
            </a:r>
          </a:p>
          <a:p>
            <a:pPr lvl="1"/>
            <a:r>
              <a:rPr lang="en-US" dirty="0" smtClean="0"/>
              <a:t>Like a sentence: operations (verbs) applied to operands (objects) processed in sequence 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With additional operations to change the sequence</a:t>
            </a:r>
            <a:endParaRPr lang="en-US" dirty="0"/>
          </a:p>
          <a:p>
            <a:r>
              <a:rPr lang="en-US" dirty="0" smtClean="0"/>
              <a:t>CPUs belong to “families,” each implementing its own set of instructions</a:t>
            </a:r>
          </a:p>
          <a:p>
            <a:r>
              <a:rPr lang="en-US" dirty="0" smtClean="0"/>
              <a:t>CPU’s particular set of instructions </a:t>
            </a:r>
            <a:r>
              <a:rPr lang="en-US" dirty="0"/>
              <a:t>implements </a:t>
            </a:r>
            <a:r>
              <a:rPr lang="en-US" dirty="0" smtClean="0"/>
              <a:t>an </a:t>
            </a:r>
            <a:r>
              <a:rPr lang="en-US" i="1" dirty="0" smtClean="0">
                <a:solidFill>
                  <a:srgbClr val="063DE8"/>
                </a:solidFill>
              </a:rPr>
              <a:t>Instruction </a:t>
            </a:r>
            <a:r>
              <a:rPr lang="en-US" i="1" dirty="0">
                <a:solidFill>
                  <a:srgbClr val="063DE8"/>
                </a:solidFill>
              </a:rPr>
              <a:t>Set Architecture</a:t>
            </a:r>
            <a:r>
              <a:rPr lang="en-US" dirty="0"/>
              <a:t> (</a:t>
            </a:r>
            <a:r>
              <a:rPr lang="en-US" i="1" dirty="0">
                <a:solidFill>
                  <a:srgbClr val="063DE8"/>
                </a:solidFill>
              </a:rPr>
              <a:t>ISA</a:t>
            </a:r>
            <a:r>
              <a:rPr lang="en-US" dirty="0" smtClean="0"/>
              <a:t>)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Examples: </a:t>
            </a:r>
            <a:r>
              <a:rPr lang="en-US" dirty="0" smtClean="0"/>
              <a:t>ARM, Intel x86, MIPS, RISC-V, IBM/Motorola </a:t>
            </a:r>
            <a:r>
              <a:rPr lang="en-US" dirty="0"/>
              <a:t>PowerPC (old </a:t>
            </a:r>
            <a:r>
              <a:rPr lang="en-US" dirty="0" smtClean="0"/>
              <a:t>Mac), </a:t>
            </a:r>
            <a:r>
              <a:rPr lang="en-US" dirty="0"/>
              <a:t>Intel IA64, ...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4ebbd53754e5fbe94611018a050b2b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742950"/>
            <a:ext cx="3619500" cy="360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143000"/>
            <a:ext cx="48768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457700"/>
            <a:ext cx="202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Assembly Language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457700"/>
            <a:ext cx="209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High-Level Language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8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4457700"/>
            <a:ext cx="202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Assembly Language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457700"/>
            <a:ext cx="209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High-Level Language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765" y="170830"/>
            <a:ext cx="5046130" cy="1812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040" y="2109598"/>
            <a:ext cx="485851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b="1" dirty="0"/>
              <a:t>I</a:t>
            </a:r>
            <a:r>
              <a:rPr lang="en-US" dirty="0"/>
              <a:t>nstruction </a:t>
            </a:r>
            <a:r>
              <a:rPr lang="en-US" b="1" dirty="0"/>
              <a:t>S</a:t>
            </a:r>
            <a:r>
              <a:rPr lang="en-US" dirty="0"/>
              <a:t>et </a:t>
            </a:r>
            <a:r>
              <a:rPr lang="en-US" b="1" dirty="0"/>
              <a:t>A</a:t>
            </a:r>
            <a:r>
              <a:rPr lang="en-US" dirty="0"/>
              <a:t>rchitectures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200151"/>
            <a:ext cx="8373026" cy="3394472"/>
          </a:xfrm>
          <a:ln/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sz="2800" dirty="0" smtClean="0"/>
              <a:t>Early trend: add </a:t>
            </a:r>
            <a:r>
              <a:rPr lang="en-US" sz="2800" dirty="0"/>
              <a:t>more </a:t>
            </a:r>
            <a:r>
              <a:rPr lang="en-US" sz="2800" dirty="0" smtClean="0"/>
              <a:t>instructions </a:t>
            </a:r>
            <a:r>
              <a:rPr lang="en-US" sz="2800" dirty="0"/>
              <a:t>to new CPUs </a:t>
            </a:r>
            <a:r>
              <a:rPr lang="en-US" sz="2800" dirty="0" smtClean="0"/>
              <a:t>for elaborate operations</a:t>
            </a:r>
            <a:endParaRPr lang="en-US" sz="2800" dirty="0"/>
          </a:p>
          <a:p>
            <a:pPr lvl="1">
              <a:lnSpc>
                <a:spcPct val="75000"/>
              </a:lnSpc>
            </a:pPr>
            <a:r>
              <a:rPr lang="en-US" sz="2400" dirty="0"/>
              <a:t>VAX architecture had an instruction to multiply polynomials</a:t>
            </a:r>
            <a:r>
              <a:rPr lang="en-US" sz="2400" dirty="0" smtClean="0"/>
              <a:t>!</a:t>
            </a:r>
            <a:endParaRPr lang="en-US" sz="2400" dirty="0"/>
          </a:p>
          <a:p>
            <a:pPr>
              <a:lnSpc>
                <a:spcPct val="85000"/>
              </a:lnSpc>
            </a:pPr>
            <a:r>
              <a:rPr lang="en-US" sz="2800" dirty="0" smtClean="0"/>
              <a:t>RISC </a:t>
            </a:r>
            <a:r>
              <a:rPr lang="en-US" sz="2800" dirty="0"/>
              <a:t>philosophy (</a:t>
            </a:r>
            <a:r>
              <a:rPr lang="en-US" sz="2800" dirty="0" err="1"/>
              <a:t>Cocke</a:t>
            </a:r>
            <a:r>
              <a:rPr lang="en-US" sz="2800" dirty="0"/>
              <a:t> IBM, </a:t>
            </a:r>
            <a:r>
              <a:rPr lang="en-US" sz="2800" dirty="0" smtClean="0"/>
              <a:t>Patterson UCB, Hennessy Stanford, </a:t>
            </a:r>
            <a:r>
              <a:rPr lang="en-US" sz="2800" dirty="0"/>
              <a:t>1980s) – </a:t>
            </a:r>
            <a:r>
              <a:rPr lang="en-US" sz="2800" i="1" dirty="0" smtClean="0"/>
              <a:t>Reduced </a:t>
            </a:r>
            <a:r>
              <a:rPr lang="en-US" sz="2800" i="1" dirty="0"/>
              <a:t>Instruction Set Computing</a:t>
            </a:r>
          </a:p>
          <a:p>
            <a:pPr lvl="1">
              <a:lnSpc>
                <a:spcPct val="75000"/>
              </a:lnSpc>
            </a:pPr>
            <a:r>
              <a:rPr lang="en-US" sz="2400" dirty="0"/>
              <a:t>Keep the instruction set small and simple, </a:t>
            </a:r>
            <a:r>
              <a:rPr lang="en-US" sz="2400" dirty="0" smtClean="0"/>
              <a:t>in order to </a:t>
            </a:r>
            <a:r>
              <a:rPr lang="en-US" sz="2400" dirty="0"/>
              <a:t>build fast </a:t>
            </a:r>
            <a:r>
              <a:rPr lang="en-US" sz="2400" dirty="0" smtClean="0"/>
              <a:t>hardware</a:t>
            </a:r>
            <a:endParaRPr lang="en-US" sz="2400" dirty="0"/>
          </a:p>
          <a:p>
            <a:pPr lvl="1">
              <a:lnSpc>
                <a:spcPct val="85000"/>
              </a:lnSpc>
            </a:pPr>
            <a:r>
              <a:rPr lang="en-US" sz="2400" dirty="0"/>
              <a:t>Let software do complicated operations by composing simpler </a:t>
            </a:r>
            <a:r>
              <a:rPr lang="en-US" sz="2400" dirty="0" smtClean="0"/>
              <a:t>ones</a:t>
            </a:r>
            <a:endParaRPr lang="en-US" sz="2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614488"/>
            <a:ext cx="3640667" cy="85725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RISC-V</a:t>
            </a:r>
            <a:br>
              <a:rPr lang="en-US" dirty="0" smtClean="0"/>
            </a:br>
            <a:r>
              <a:rPr lang="en-US" dirty="0" smtClean="0"/>
              <a:t>Green Card</a:t>
            </a:r>
            <a:br>
              <a:rPr lang="en-US" dirty="0" smtClean="0"/>
            </a:br>
            <a:r>
              <a:rPr lang="en-US" dirty="0" smtClean="0"/>
              <a:t>(in textbook)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FCE6CE-22EA-C947-BA59-D740F91D2B06}" type="datetime1">
              <a:rPr lang="en-US" smtClean="0"/>
              <a:pPr/>
              <a:t>9/7/17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4801220"/>
            <a:ext cx="472437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inst.eecs.berkeley.edu</a:t>
            </a:r>
            <a:r>
              <a:rPr lang="en-US" sz="1200" dirty="0"/>
              <a:t>/~cs61c/resources</a:t>
            </a:r>
            <a:r>
              <a:rPr lang="en-US" sz="1200" dirty="0" smtClean="0"/>
              <a:t>/</a:t>
            </a:r>
            <a:r>
              <a:rPr lang="en-US" sz="1200" dirty="0" err="1" smtClean="0"/>
              <a:t>RISCV_Green_Sheet.pdf</a:t>
            </a:r>
            <a:endParaRPr lang="en-US" sz="1200" dirty="0"/>
          </a:p>
        </p:txBody>
      </p:sp>
      <p:pic>
        <p:nvPicPr>
          <p:cNvPr id="4" name="Picture 3" descr="FullSizeRe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52" y="-155978"/>
            <a:ext cx="4339557" cy="57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000000"/>
          </a:solidFill>
        </a:ln>
      </a:spPr>
      <a:bodyPr rtlCol="0" anchor="ctr"/>
      <a:lstStyle>
        <a:defPPr algn="ctr">
          <a:defRPr sz="2400" dirty="0" smtClean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triangle" w="lg" len="lg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rLab Template">
  <a:themeElements>
    <a:clrScheme name="ParLabSlides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8" charset="0"/>
            <a:ea typeface="ＭＳ Ｐゴシック" pitchFamily="18" charset="-128"/>
            <a:cs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8" charset="0"/>
            <a:ea typeface="ＭＳ Ｐゴシック" pitchFamily="18" charset="-128"/>
            <a:cs typeface="ＭＳ Ｐゴシック" pitchFamily="1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25398</TotalTime>
  <Words>1838</Words>
  <Application>Microsoft Macintosh PowerPoint</Application>
  <PresentationFormat>On-screen Show (16:9)</PresentationFormat>
  <Paragraphs>557</Paragraphs>
  <Slides>45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2" baseType="lpstr">
      <vt:lpstr>Arial Black</vt:lpstr>
      <vt:lpstr>Arial Bold</vt:lpstr>
      <vt:lpstr>Arial Narrow</vt:lpstr>
      <vt:lpstr>Calibri</vt:lpstr>
      <vt:lpstr>Courier</vt:lpstr>
      <vt:lpstr>Courier New</vt:lpstr>
      <vt:lpstr>Helvetica</vt:lpstr>
      <vt:lpstr>Lucida Grande</vt:lpstr>
      <vt:lpstr>Mangal</vt:lpstr>
      <vt:lpstr>ＭＳ Ｐゴシック</vt:lpstr>
      <vt:lpstr>Times</vt:lpstr>
      <vt:lpstr>Verdana</vt:lpstr>
      <vt:lpstr>Wingdings</vt:lpstr>
      <vt:lpstr>Arial</vt:lpstr>
      <vt:lpstr>Office Theme</vt:lpstr>
      <vt:lpstr>1_ParLab Template</vt:lpstr>
      <vt:lpstr>Image</vt:lpstr>
      <vt:lpstr>CS 61C:  Great Ideas in Computer Architecture  Introduction to Assembly Language and RISC-V Instruction Set Architecture</vt:lpstr>
      <vt:lpstr>Outline</vt:lpstr>
      <vt:lpstr>Outline</vt:lpstr>
      <vt:lpstr>Levels of Representation/Interpretation</vt:lpstr>
      <vt:lpstr>Instruction Set Architecture (ISA)</vt:lpstr>
      <vt:lpstr>PowerPoint Presentation</vt:lpstr>
      <vt:lpstr>PowerPoint Presentation</vt:lpstr>
      <vt:lpstr>Instruction Set Architectures</vt:lpstr>
      <vt:lpstr>RISC-V Green Card (in textbook)</vt:lpstr>
      <vt:lpstr>Inspired by the IBM 360  “Green Card”</vt:lpstr>
      <vt:lpstr>Outline</vt:lpstr>
      <vt:lpstr>What is RISC-V?</vt:lpstr>
      <vt:lpstr>Foundation Members (60+)</vt:lpstr>
      <vt:lpstr>Outline</vt:lpstr>
      <vt:lpstr>Assembly Variables: Registers</vt:lpstr>
      <vt:lpstr>Registers live inside the Processor</vt:lpstr>
      <vt:lpstr>Number of RISC-V Registers</vt:lpstr>
      <vt:lpstr>C, Java Variables vs. Registers</vt:lpstr>
      <vt:lpstr>Outline</vt:lpstr>
      <vt:lpstr>RISC-V Instruction Assembly Syntax</vt:lpstr>
      <vt:lpstr>Addition and Subtraction of Integers</vt:lpstr>
      <vt:lpstr>Addition and Subtraction of Integers Example 1</vt:lpstr>
      <vt:lpstr>Immediates</vt:lpstr>
      <vt:lpstr>Data Transfer: Load from and Store to memory</vt:lpstr>
      <vt:lpstr>Memory Addresses are in Bytes</vt:lpstr>
      <vt:lpstr>Transfer from Memory to Register</vt:lpstr>
      <vt:lpstr>Transfer from Register to Memory</vt:lpstr>
      <vt:lpstr>Loading and Storing Bytes</vt:lpstr>
      <vt:lpstr>Your turn</vt:lpstr>
      <vt:lpstr>Your turn</vt:lpstr>
      <vt:lpstr>Speed of Registers vs. Memory</vt:lpstr>
      <vt:lpstr>Administrivia</vt:lpstr>
      <vt:lpstr>Break!</vt:lpstr>
      <vt:lpstr>RISC-V Logical Instructions</vt:lpstr>
      <vt:lpstr>Logical Shifting</vt:lpstr>
      <vt:lpstr>Arithmetic Shifting</vt:lpstr>
      <vt:lpstr>Computer Decision Making</vt:lpstr>
      <vt:lpstr>Types of Branches</vt:lpstr>
      <vt:lpstr>Outline</vt:lpstr>
      <vt:lpstr>Example if Statement</vt:lpstr>
      <vt:lpstr>Example if-else Statement</vt:lpstr>
      <vt:lpstr>Magnitude Compares in RISC-V</vt:lpstr>
      <vt:lpstr>C Loop Mapped to RISC-V Assembly</vt:lpstr>
      <vt:lpstr>Outline</vt:lpstr>
      <vt:lpstr>In Conclusion,…</vt:lpstr>
    </vt:vector>
  </TitlesOfParts>
  <Company>UC Berkeley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Steven Ho</cp:lastModifiedBy>
  <cp:revision>789</cp:revision>
  <cp:lastPrinted>2013-09-05T02:40:25Z</cp:lastPrinted>
  <dcterms:created xsi:type="dcterms:W3CDTF">2012-01-23T14:14:16Z</dcterms:created>
  <dcterms:modified xsi:type="dcterms:W3CDTF">2017-09-07T17:20:03Z</dcterms:modified>
</cp:coreProperties>
</file>